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72" r:id="rId2"/>
    <p:sldMasterId id="2147483696" r:id="rId3"/>
    <p:sldMasterId id="2147483720" r:id="rId4"/>
    <p:sldMasterId id="2147483732" r:id="rId5"/>
    <p:sldMasterId id="2147483744" r:id="rId6"/>
    <p:sldMasterId id="2147483756" r:id="rId7"/>
    <p:sldMasterId id="2147483780" r:id="rId8"/>
    <p:sldMasterId id="2147483792" r:id="rId9"/>
    <p:sldMasterId id="2147483804" r:id="rId10"/>
    <p:sldMasterId id="2147483828" r:id="rId11"/>
    <p:sldMasterId id="2147483840" r:id="rId12"/>
    <p:sldMasterId id="2147483852" r:id="rId13"/>
    <p:sldMasterId id="2147483864" r:id="rId14"/>
    <p:sldMasterId id="2147483876" r:id="rId15"/>
    <p:sldMasterId id="2147483900" r:id="rId16"/>
    <p:sldMasterId id="2147483924" r:id="rId17"/>
    <p:sldMasterId id="2147483936" r:id="rId18"/>
    <p:sldMasterId id="2147483948" r:id="rId19"/>
    <p:sldMasterId id="2147483960" r:id="rId20"/>
  </p:sldMasterIdLst>
  <p:notesMasterIdLst>
    <p:notesMasterId r:id="rId164"/>
  </p:notesMasterIdLst>
  <p:sldIdLst>
    <p:sldId id="264" r:id="rId21"/>
    <p:sldId id="463" r:id="rId22"/>
    <p:sldId id="462" r:id="rId23"/>
    <p:sldId id="454" r:id="rId24"/>
    <p:sldId id="412" r:id="rId25"/>
    <p:sldId id="265" r:id="rId26"/>
    <p:sldId id="320" r:id="rId27"/>
    <p:sldId id="256" r:id="rId28"/>
    <p:sldId id="406" r:id="rId29"/>
    <p:sldId id="270" r:id="rId30"/>
    <p:sldId id="289" r:id="rId31"/>
    <p:sldId id="275" r:id="rId32"/>
    <p:sldId id="319" r:id="rId33"/>
    <p:sldId id="295" r:id="rId34"/>
    <p:sldId id="296" r:id="rId35"/>
    <p:sldId id="297" r:id="rId36"/>
    <p:sldId id="298" r:id="rId37"/>
    <p:sldId id="299" r:id="rId38"/>
    <p:sldId id="324" r:id="rId39"/>
    <p:sldId id="421" r:id="rId40"/>
    <p:sldId id="398" r:id="rId41"/>
    <p:sldId id="370" r:id="rId42"/>
    <p:sldId id="273" r:id="rId43"/>
    <p:sldId id="272" r:id="rId44"/>
    <p:sldId id="276" r:id="rId45"/>
    <p:sldId id="417" r:id="rId46"/>
    <p:sldId id="280" r:id="rId47"/>
    <p:sldId id="278" r:id="rId48"/>
    <p:sldId id="279" r:id="rId49"/>
    <p:sldId id="413" r:id="rId50"/>
    <p:sldId id="281" r:id="rId51"/>
    <p:sldId id="347" r:id="rId52"/>
    <p:sldId id="380" r:id="rId53"/>
    <p:sldId id="379" r:id="rId54"/>
    <p:sldId id="288" r:id="rId55"/>
    <p:sldId id="346" r:id="rId56"/>
    <p:sldId id="287" r:id="rId57"/>
    <p:sldId id="361" r:id="rId58"/>
    <p:sldId id="352" r:id="rId59"/>
    <p:sldId id="359" r:id="rId60"/>
    <p:sldId id="424" r:id="rId61"/>
    <p:sldId id="425" r:id="rId62"/>
    <p:sldId id="426" r:id="rId63"/>
    <p:sldId id="427" r:id="rId64"/>
    <p:sldId id="441" r:id="rId65"/>
    <p:sldId id="442" r:id="rId66"/>
    <p:sldId id="443" r:id="rId67"/>
    <p:sldId id="444" r:id="rId68"/>
    <p:sldId id="445" r:id="rId69"/>
    <p:sldId id="428" r:id="rId70"/>
    <p:sldId id="429" r:id="rId71"/>
    <p:sldId id="430" r:id="rId72"/>
    <p:sldId id="431" r:id="rId73"/>
    <p:sldId id="432" r:id="rId74"/>
    <p:sldId id="460" r:id="rId75"/>
    <p:sldId id="433" r:id="rId76"/>
    <p:sldId id="446" r:id="rId77"/>
    <p:sldId id="447" r:id="rId78"/>
    <p:sldId id="448" r:id="rId79"/>
    <p:sldId id="449" r:id="rId80"/>
    <p:sldId id="450" r:id="rId81"/>
    <p:sldId id="434" r:id="rId82"/>
    <p:sldId id="435" r:id="rId83"/>
    <p:sldId id="436" r:id="rId84"/>
    <p:sldId id="437" r:id="rId85"/>
    <p:sldId id="438" r:id="rId86"/>
    <p:sldId id="451" r:id="rId87"/>
    <p:sldId id="452" r:id="rId88"/>
    <p:sldId id="439" r:id="rId89"/>
    <p:sldId id="453" r:id="rId90"/>
    <p:sldId id="440" r:id="rId91"/>
    <p:sldId id="357" r:id="rId92"/>
    <p:sldId id="356" r:id="rId93"/>
    <p:sldId id="345" r:id="rId94"/>
    <p:sldId id="308" r:id="rId95"/>
    <p:sldId id="332" r:id="rId96"/>
    <p:sldId id="373" r:id="rId97"/>
    <p:sldId id="316" r:id="rId98"/>
    <p:sldId id="414" r:id="rId99"/>
    <p:sldId id="266" r:id="rId100"/>
    <p:sldId id="362" r:id="rId101"/>
    <p:sldId id="455" r:id="rId102"/>
    <p:sldId id="457" r:id="rId103"/>
    <p:sldId id="322" r:id="rId104"/>
    <p:sldId id="293" r:id="rId105"/>
    <p:sldId id="458" r:id="rId106"/>
    <p:sldId id="318" r:id="rId107"/>
    <p:sldId id="459" r:id="rId108"/>
    <p:sldId id="325" r:id="rId109"/>
    <p:sldId id="315" r:id="rId110"/>
    <p:sldId id="314" r:id="rId111"/>
    <p:sldId id="461" r:id="rId112"/>
    <p:sldId id="326" r:id="rId113"/>
    <p:sldId id="336" r:id="rId114"/>
    <p:sldId id="335" r:id="rId115"/>
    <p:sldId id="329" r:id="rId116"/>
    <p:sldId id="342" r:id="rId117"/>
    <p:sldId id="334" r:id="rId118"/>
    <p:sldId id="328" r:id="rId119"/>
    <p:sldId id="344" r:id="rId120"/>
    <p:sldId id="327" r:id="rId121"/>
    <p:sldId id="331" r:id="rId122"/>
    <p:sldId id="366" r:id="rId123"/>
    <p:sldId id="311" r:id="rId124"/>
    <p:sldId id="354" r:id="rId125"/>
    <p:sldId id="355" r:id="rId126"/>
    <p:sldId id="339" r:id="rId127"/>
    <p:sldId id="306" r:id="rId128"/>
    <p:sldId id="305" r:id="rId129"/>
    <p:sldId id="341" r:id="rId130"/>
    <p:sldId id="340" r:id="rId131"/>
    <p:sldId id="304" r:id="rId132"/>
    <p:sldId id="363" r:id="rId133"/>
    <p:sldId id="267" r:id="rId134"/>
    <p:sldId id="371" r:id="rId135"/>
    <p:sldId id="372" r:id="rId136"/>
    <p:sldId id="364" r:id="rId137"/>
    <p:sldId id="382" r:id="rId138"/>
    <p:sldId id="386" r:id="rId139"/>
    <p:sldId id="388" r:id="rId140"/>
    <p:sldId id="392" r:id="rId141"/>
    <p:sldId id="394" r:id="rId142"/>
    <p:sldId id="393" r:id="rId143"/>
    <p:sldId id="369" r:id="rId144"/>
    <p:sldId id="376" r:id="rId145"/>
    <p:sldId id="375" r:id="rId146"/>
    <p:sldId id="385" r:id="rId147"/>
    <p:sldId id="374" r:id="rId148"/>
    <p:sldId id="405" r:id="rId149"/>
    <p:sldId id="404" r:id="rId150"/>
    <p:sldId id="387" r:id="rId151"/>
    <p:sldId id="418" r:id="rId152"/>
    <p:sldId id="419" r:id="rId153"/>
    <p:sldId id="420" r:id="rId154"/>
    <p:sldId id="383" r:id="rId155"/>
    <p:sldId id="410" r:id="rId156"/>
    <p:sldId id="384" r:id="rId157"/>
    <p:sldId id="408" r:id="rId158"/>
    <p:sldId id="409" r:id="rId159"/>
    <p:sldId id="411" r:id="rId160"/>
    <p:sldId id="415" r:id="rId161"/>
    <p:sldId id="416" r:id="rId162"/>
    <p:sldId id="338" r:id="rId1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3" autoAdjust="0"/>
    <p:restoredTop sz="94683" autoAdjust="0"/>
  </p:normalViewPr>
  <p:slideViewPr>
    <p:cSldViewPr>
      <p:cViewPr varScale="1">
        <p:scale>
          <a:sx n="107" d="100"/>
          <a:sy n="107" d="100"/>
        </p:scale>
        <p:origin x="-84" y="-12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63" Type="http://schemas.openxmlformats.org/officeDocument/2006/relationships/slide" Target="slides/slide43.xml"/><Relationship Id="rId84" Type="http://schemas.openxmlformats.org/officeDocument/2006/relationships/slide" Target="slides/slide64.xml"/><Relationship Id="rId138" Type="http://schemas.openxmlformats.org/officeDocument/2006/relationships/slide" Target="slides/slide118.xml"/><Relationship Id="rId159" Type="http://schemas.openxmlformats.org/officeDocument/2006/relationships/slide" Target="slides/slide139.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53" Type="http://schemas.openxmlformats.org/officeDocument/2006/relationships/slide" Target="slides/slide33.xml"/><Relationship Id="rId74" Type="http://schemas.openxmlformats.org/officeDocument/2006/relationships/slide" Target="slides/slide54.xml"/><Relationship Id="rId128" Type="http://schemas.openxmlformats.org/officeDocument/2006/relationships/slide" Target="slides/slide108.xml"/><Relationship Id="rId149" Type="http://schemas.openxmlformats.org/officeDocument/2006/relationships/slide" Target="slides/slide129.xml"/><Relationship Id="rId5" Type="http://schemas.openxmlformats.org/officeDocument/2006/relationships/slideMaster" Target="slideMasters/slideMaster5.xml"/><Relationship Id="rId95" Type="http://schemas.openxmlformats.org/officeDocument/2006/relationships/slide" Target="slides/slide75.xml"/><Relationship Id="rId160" Type="http://schemas.openxmlformats.org/officeDocument/2006/relationships/slide" Target="slides/slide140.xml"/><Relationship Id="rId22" Type="http://schemas.openxmlformats.org/officeDocument/2006/relationships/slide" Target="slides/slide2.xml"/><Relationship Id="rId43" Type="http://schemas.openxmlformats.org/officeDocument/2006/relationships/slide" Target="slides/slide23.xml"/><Relationship Id="rId64" Type="http://schemas.openxmlformats.org/officeDocument/2006/relationships/slide" Target="slides/slide44.xml"/><Relationship Id="rId118" Type="http://schemas.openxmlformats.org/officeDocument/2006/relationships/slide" Target="slides/slide98.xml"/><Relationship Id="rId139" Type="http://schemas.openxmlformats.org/officeDocument/2006/relationships/slide" Target="slides/slide119.xml"/><Relationship Id="rId85" Type="http://schemas.openxmlformats.org/officeDocument/2006/relationships/slide" Target="slides/slide65.xml"/><Relationship Id="rId150" Type="http://schemas.openxmlformats.org/officeDocument/2006/relationships/slide" Target="slides/slide130.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124" Type="http://schemas.openxmlformats.org/officeDocument/2006/relationships/slide" Target="slides/slide104.xml"/><Relationship Id="rId129" Type="http://schemas.openxmlformats.org/officeDocument/2006/relationships/slide" Target="slides/slide109.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40" Type="http://schemas.openxmlformats.org/officeDocument/2006/relationships/slide" Target="slides/slide120.xml"/><Relationship Id="rId145" Type="http://schemas.openxmlformats.org/officeDocument/2006/relationships/slide" Target="slides/slide125.xml"/><Relationship Id="rId161" Type="http://schemas.openxmlformats.org/officeDocument/2006/relationships/slide" Target="slides/slide141.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119" Type="http://schemas.openxmlformats.org/officeDocument/2006/relationships/slide" Target="slides/slide99.xml"/><Relationship Id="rId44" Type="http://schemas.openxmlformats.org/officeDocument/2006/relationships/slide" Target="slides/slide24.xml"/><Relationship Id="rId60" Type="http://schemas.openxmlformats.org/officeDocument/2006/relationships/slide" Target="slides/slide40.xml"/><Relationship Id="rId65" Type="http://schemas.openxmlformats.org/officeDocument/2006/relationships/slide" Target="slides/slide45.xml"/><Relationship Id="rId81" Type="http://schemas.openxmlformats.org/officeDocument/2006/relationships/slide" Target="slides/slide61.xml"/><Relationship Id="rId86" Type="http://schemas.openxmlformats.org/officeDocument/2006/relationships/slide" Target="slides/slide66.xml"/><Relationship Id="rId130" Type="http://schemas.openxmlformats.org/officeDocument/2006/relationships/slide" Target="slides/slide110.xml"/><Relationship Id="rId135" Type="http://schemas.openxmlformats.org/officeDocument/2006/relationships/slide" Target="slides/slide115.xml"/><Relationship Id="rId151" Type="http://schemas.openxmlformats.org/officeDocument/2006/relationships/slide" Target="slides/slide131.xml"/><Relationship Id="rId156" Type="http://schemas.openxmlformats.org/officeDocument/2006/relationships/slide" Target="slides/slide136.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slide" Target="slides/slide100.xml"/><Relationship Id="rId125" Type="http://schemas.openxmlformats.org/officeDocument/2006/relationships/slide" Target="slides/slide105.xml"/><Relationship Id="rId141" Type="http://schemas.openxmlformats.org/officeDocument/2006/relationships/slide" Target="slides/slide121.xml"/><Relationship Id="rId146" Type="http://schemas.openxmlformats.org/officeDocument/2006/relationships/slide" Target="slides/slide126.xml"/><Relationship Id="rId16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162" Type="http://schemas.openxmlformats.org/officeDocument/2006/relationships/slide" Target="slides/slide14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131" Type="http://schemas.openxmlformats.org/officeDocument/2006/relationships/slide" Target="slides/slide111.xml"/><Relationship Id="rId136" Type="http://schemas.openxmlformats.org/officeDocument/2006/relationships/slide" Target="slides/slide116.xml"/><Relationship Id="rId157" Type="http://schemas.openxmlformats.org/officeDocument/2006/relationships/slide" Target="slides/slide137.xml"/><Relationship Id="rId61" Type="http://schemas.openxmlformats.org/officeDocument/2006/relationships/slide" Target="slides/slide41.xml"/><Relationship Id="rId82" Type="http://schemas.openxmlformats.org/officeDocument/2006/relationships/slide" Target="slides/slide62.xml"/><Relationship Id="rId152" Type="http://schemas.openxmlformats.org/officeDocument/2006/relationships/slide" Target="slides/slide13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26" Type="http://schemas.openxmlformats.org/officeDocument/2006/relationships/slide" Target="slides/slide106.xml"/><Relationship Id="rId147" Type="http://schemas.openxmlformats.org/officeDocument/2006/relationships/slide" Target="slides/slide127.xml"/><Relationship Id="rId168"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142" Type="http://schemas.openxmlformats.org/officeDocument/2006/relationships/slide" Target="slides/slide122.xml"/><Relationship Id="rId163" Type="http://schemas.openxmlformats.org/officeDocument/2006/relationships/slide" Target="slides/slide143.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137" Type="http://schemas.openxmlformats.org/officeDocument/2006/relationships/slide" Target="slides/slide117.xml"/><Relationship Id="rId158" Type="http://schemas.openxmlformats.org/officeDocument/2006/relationships/slide" Target="slides/slide138.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32" Type="http://schemas.openxmlformats.org/officeDocument/2006/relationships/slide" Target="slides/slide112.xml"/><Relationship Id="rId153" Type="http://schemas.openxmlformats.org/officeDocument/2006/relationships/slide" Target="slides/slide133.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27" Type="http://schemas.openxmlformats.org/officeDocument/2006/relationships/slide" Target="slides/slide107.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143" Type="http://schemas.openxmlformats.org/officeDocument/2006/relationships/slide" Target="slides/slide123.xml"/><Relationship Id="rId148" Type="http://schemas.openxmlformats.org/officeDocument/2006/relationships/slide" Target="slides/slide128.xml"/><Relationship Id="rId16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6.xml"/><Relationship Id="rId47" Type="http://schemas.openxmlformats.org/officeDocument/2006/relationships/slide" Target="slides/slide27.xml"/><Relationship Id="rId68" Type="http://schemas.openxmlformats.org/officeDocument/2006/relationships/slide" Target="slides/slide48.xml"/><Relationship Id="rId89" Type="http://schemas.openxmlformats.org/officeDocument/2006/relationships/slide" Target="slides/slide69.xml"/><Relationship Id="rId112" Type="http://schemas.openxmlformats.org/officeDocument/2006/relationships/slide" Target="slides/slide92.xml"/><Relationship Id="rId133" Type="http://schemas.openxmlformats.org/officeDocument/2006/relationships/slide" Target="slides/slide113.xml"/><Relationship Id="rId154" Type="http://schemas.openxmlformats.org/officeDocument/2006/relationships/slide" Target="slides/slide134.xml"/><Relationship Id="rId16" Type="http://schemas.openxmlformats.org/officeDocument/2006/relationships/slideMaster" Target="slideMasters/slideMaster16.xml"/><Relationship Id="rId37" Type="http://schemas.openxmlformats.org/officeDocument/2006/relationships/slide" Target="slides/slide17.xml"/><Relationship Id="rId58" Type="http://schemas.openxmlformats.org/officeDocument/2006/relationships/slide" Target="slides/slide38.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44" Type="http://schemas.openxmlformats.org/officeDocument/2006/relationships/slide" Target="slides/slide124.xml"/><Relationship Id="rId90" Type="http://schemas.openxmlformats.org/officeDocument/2006/relationships/slide" Target="slides/slide70.xml"/><Relationship Id="rId165" Type="http://schemas.openxmlformats.org/officeDocument/2006/relationships/presProps" Target="presProps.xml"/><Relationship Id="rId27" Type="http://schemas.openxmlformats.org/officeDocument/2006/relationships/slide" Target="slides/slide7.xml"/><Relationship Id="rId48" Type="http://schemas.openxmlformats.org/officeDocument/2006/relationships/slide" Target="slides/slide28.xml"/><Relationship Id="rId69" Type="http://schemas.openxmlformats.org/officeDocument/2006/relationships/slide" Target="slides/slide49.xml"/><Relationship Id="rId113" Type="http://schemas.openxmlformats.org/officeDocument/2006/relationships/slide" Target="slides/slide93.xml"/><Relationship Id="rId134" Type="http://schemas.openxmlformats.org/officeDocument/2006/relationships/slide" Target="slides/slide114.xml"/><Relationship Id="rId80" Type="http://schemas.openxmlformats.org/officeDocument/2006/relationships/slide" Target="slides/slide60.xml"/><Relationship Id="rId155" Type="http://schemas.openxmlformats.org/officeDocument/2006/relationships/slide" Target="slides/slide1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0D233B-5DA0-4681-ACEE-1D5F4F7A3504}" type="datetimeFigureOut">
              <a:rPr lang="en-US" smtClean="0"/>
              <a:t>4/11/2011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8F7BAE-E5FC-405E-BEDB-25E503CCE698}" type="slidenum">
              <a:rPr lang="en-US" smtClean="0"/>
              <a:t>‹#›</a:t>
            </a:fld>
            <a:endParaRPr lang="en-US"/>
          </a:p>
        </p:txBody>
      </p:sp>
    </p:spTree>
    <p:extLst>
      <p:ext uri="{BB962C8B-B14F-4D97-AF65-F5344CB8AC3E}">
        <p14:creationId xmlns:p14="http://schemas.microsoft.com/office/powerpoint/2010/main" val="2104668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8F7BAE-E5FC-405E-BEDB-25E503CCE698}" type="slidenum">
              <a:rPr lang="en-US" smtClean="0"/>
              <a:t>130</a:t>
            </a:fld>
            <a:endParaRPr lang="en-US"/>
          </a:p>
        </p:txBody>
      </p:sp>
    </p:spTree>
    <p:extLst>
      <p:ext uri="{BB962C8B-B14F-4D97-AF65-F5344CB8AC3E}">
        <p14:creationId xmlns:p14="http://schemas.microsoft.com/office/powerpoint/2010/main" val="4270673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t>4/11/2011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DFCDA6-4648-4184-9878-A69AC7CFE161}" type="slidenum">
              <a:rPr lang="en-US" smtClean="0"/>
              <a:t>‹#›</a:t>
            </a:fld>
            <a:endParaRPr lang="en-US"/>
          </a:p>
        </p:txBody>
      </p:sp>
    </p:spTree>
    <p:extLst>
      <p:ext uri="{BB962C8B-B14F-4D97-AF65-F5344CB8AC3E}">
        <p14:creationId xmlns:p14="http://schemas.microsoft.com/office/powerpoint/2010/main" val="2543525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t>4/11/2011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DFCDA6-4648-4184-9878-A69AC7CFE161}" type="slidenum">
              <a:rPr lang="en-US" smtClean="0"/>
              <a:t>‹#›</a:t>
            </a:fld>
            <a:endParaRPr lang="en-US"/>
          </a:p>
        </p:txBody>
      </p:sp>
    </p:spTree>
    <p:extLst>
      <p:ext uri="{BB962C8B-B14F-4D97-AF65-F5344CB8AC3E}">
        <p14:creationId xmlns:p14="http://schemas.microsoft.com/office/powerpoint/2010/main" val="21462025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92774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60785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74667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1733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63368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96746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68559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96306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32496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6876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t>4/11/2011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DFCDA6-4648-4184-9878-A69AC7CFE161}" type="slidenum">
              <a:rPr lang="en-US" smtClean="0"/>
              <a:t>‹#›</a:t>
            </a:fld>
            <a:endParaRPr lang="en-US"/>
          </a:p>
        </p:txBody>
      </p:sp>
    </p:spTree>
    <p:extLst>
      <p:ext uri="{BB962C8B-B14F-4D97-AF65-F5344CB8AC3E}">
        <p14:creationId xmlns:p14="http://schemas.microsoft.com/office/powerpoint/2010/main" val="18491461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592508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87655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031095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64788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92552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66209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507920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953488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431211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1021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88832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71517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488484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35207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32165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41078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08316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446115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174938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643738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0949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1830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4686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232210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145259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5102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51477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429245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39840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168951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600095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97326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24101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315588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193695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28554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98302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51027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514770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429245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398407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16895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60009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413642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973260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315588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193695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28554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98302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51027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514770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429245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398407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1689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9656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600095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973260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315588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193695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28554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983022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0E5AE5-EB59-4B36-9B0A-37078A1B9C58}"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5DE6F5-040E-49BD-B3A5-56FA0E96A3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653159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0E5AE5-EB59-4B36-9B0A-37078A1B9C58}"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5DE6F5-040E-49BD-B3A5-56FA0E96A3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446672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0E5AE5-EB59-4B36-9B0A-37078A1B9C58}"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5DE6F5-040E-49BD-B3A5-56FA0E96A3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747298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0E5AE5-EB59-4B36-9B0A-37078A1B9C58}"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5DE6F5-040E-49BD-B3A5-56FA0E96A3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80607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594670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0E5AE5-EB59-4B36-9B0A-37078A1B9C58}" type="datetimeFigureOut">
              <a:rPr lang="en-US" smtClean="0">
                <a:solidFill>
                  <a:prstClr val="black">
                    <a:tint val="75000"/>
                  </a:prstClr>
                </a:solidFill>
              </a:rPr>
              <a:pPr/>
              <a:t>4/11/2011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E5DE6F5-040E-49BD-B3A5-56FA0E96A3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12106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0E5AE5-EB59-4B36-9B0A-37078A1B9C58}" type="datetimeFigureOut">
              <a:rPr lang="en-US" smtClean="0">
                <a:solidFill>
                  <a:prstClr val="black">
                    <a:tint val="75000"/>
                  </a:prstClr>
                </a:solidFill>
              </a:rPr>
              <a:pPr/>
              <a:t>4/11/2011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E5DE6F5-040E-49BD-B3A5-56FA0E96A3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72732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0E5AE5-EB59-4B36-9B0A-37078A1B9C58}" type="datetimeFigureOut">
              <a:rPr lang="en-US" smtClean="0">
                <a:solidFill>
                  <a:prstClr val="black">
                    <a:tint val="75000"/>
                  </a:prstClr>
                </a:solidFill>
              </a:rPr>
              <a:pPr/>
              <a:t>4/11/2011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E5DE6F5-040E-49BD-B3A5-56FA0E96A3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388560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0E5AE5-EB59-4B36-9B0A-37078A1B9C58}"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5DE6F5-040E-49BD-B3A5-56FA0E96A3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974584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0E5AE5-EB59-4B36-9B0A-37078A1B9C58}"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5DE6F5-040E-49BD-B3A5-56FA0E96A3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256176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0E5AE5-EB59-4B36-9B0A-37078A1B9C58}"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5DE6F5-040E-49BD-B3A5-56FA0E96A3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723502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0E5AE5-EB59-4B36-9B0A-37078A1B9C58}"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5DE6F5-040E-49BD-B3A5-56FA0E96A3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870749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775272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466905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653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626070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45659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353271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979544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881890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536846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853239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15112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990315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55568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79870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884092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874891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202999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126994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014009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765467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673750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048128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394520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828343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2411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t>4/11/2011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DFCDA6-4648-4184-9878-A69AC7CFE161}" type="slidenum">
              <a:rPr lang="en-US" smtClean="0"/>
              <a:t>‹#›</a:t>
            </a:fld>
            <a:endParaRPr lang="en-US"/>
          </a:p>
        </p:txBody>
      </p:sp>
    </p:spTree>
    <p:extLst>
      <p:ext uri="{BB962C8B-B14F-4D97-AF65-F5344CB8AC3E}">
        <p14:creationId xmlns:p14="http://schemas.microsoft.com/office/powerpoint/2010/main" val="1833485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045626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150062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99694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91568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396543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9988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86526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645537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911353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999632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1906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972716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436363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646394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327871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980618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107007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099109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963069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085756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310609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57451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600751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7817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71211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3613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64490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18268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83004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2042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2490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489452-7832-4251-B023-7842D86095EF}" type="datetimeFigureOut">
              <a:rPr lang="en-US" smtClean="0"/>
              <a:t>4/11/2011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DFCDA6-4648-4184-9878-A69AC7CFE161}" type="slidenum">
              <a:rPr lang="en-US" smtClean="0"/>
              <a:t>‹#›</a:t>
            </a:fld>
            <a:endParaRPr lang="en-US"/>
          </a:p>
        </p:txBody>
      </p:sp>
    </p:spTree>
    <p:extLst>
      <p:ext uri="{BB962C8B-B14F-4D97-AF65-F5344CB8AC3E}">
        <p14:creationId xmlns:p14="http://schemas.microsoft.com/office/powerpoint/2010/main" val="28380321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69109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9950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92454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41811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31383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23767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19605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26472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5453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8694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489452-7832-4251-B023-7842D86095EF}" type="datetimeFigureOut">
              <a:rPr lang="en-US" smtClean="0"/>
              <a:t>4/11/2011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DFCDA6-4648-4184-9878-A69AC7CFE161}" type="slidenum">
              <a:rPr lang="en-US" smtClean="0"/>
              <a:t>‹#›</a:t>
            </a:fld>
            <a:endParaRPr lang="en-US"/>
          </a:p>
        </p:txBody>
      </p:sp>
    </p:spTree>
    <p:extLst>
      <p:ext uri="{BB962C8B-B14F-4D97-AF65-F5344CB8AC3E}">
        <p14:creationId xmlns:p14="http://schemas.microsoft.com/office/powerpoint/2010/main" val="1750324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99048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82479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99686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18093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00699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31383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23767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19605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26472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545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489452-7832-4251-B023-7842D86095EF}" type="datetimeFigureOut">
              <a:rPr lang="en-US" smtClean="0"/>
              <a:t>4/11/2011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DFCDA6-4648-4184-9878-A69AC7CFE161}" type="slidenum">
              <a:rPr lang="en-US" smtClean="0"/>
              <a:t>‹#›</a:t>
            </a:fld>
            <a:endParaRPr lang="en-US"/>
          </a:p>
        </p:txBody>
      </p:sp>
    </p:spTree>
    <p:extLst>
      <p:ext uri="{BB962C8B-B14F-4D97-AF65-F5344CB8AC3E}">
        <p14:creationId xmlns:p14="http://schemas.microsoft.com/office/powerpoint/2010/main" val="31259267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86941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99048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82479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99686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18093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00699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31383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23767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19605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264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489452-7832-4251-B023-7842D86095EF}" type="datetimeFigureOut">
              <a:rPr lang="en-US" smtClean="0"/>
              <a:t>4/11/2011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DFCDA6-4648-4184-9878-A69AC7CFE161}" type="slidenum">
              <a:rPr lang="en-US" smtClean="0"/>
              <a:t>‹#›</a:t>
            </a:fld>
            <a:endParaRPr lang="en-US"/>
          </a:p>
        </p:txBody>
      </p:sp>
    </p:spTree>
    <p:extLst>
      <p:ext uri="{BB962C8B-B14F-4D97-AF65-F5344CB8AC3E}">
        <p14:creationId xmlns:p14="http://schemas.microsoft.com/office/powerpoint/2010/main" val="29518939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5453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86941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99048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82479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99686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18093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00699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3607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6990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8842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489452-7832-4251-B023-7842D86095EF}" type="datetimeFigureOut">
              <a:rPr lang="en-US" smtClean="0"/>
              <a:t>4/11/2011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DFCDA6-4648-4184-9878-A69AC7CFE161}" type="slidenum">
              <a:rPr lang="en-US" smtClean="0"/>
              <a:t>‹#›</a:t>
            </a:fld>
            <a:endParaRPr lang="en-US"/>
          </a:p>
        </p:txBody>
      </p:sp>
    </p:spTree>
    <p:extLst>
      <p:ext uri="{BB962C8B-B14F-4D97-AF65-F5344CB8AC3E}">
        <p14:creationId xmlns:p14="http://schemas.microsoft.com/office/powerpoint/2010/main" val="4386826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9107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98687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26839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37856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72431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64765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96897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96933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5540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8924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89452-7832-4251-B023-7842D86095EF}" type="datetimeFigureOut">
              <a:rPr lang="en-US" smtClean="0"/>
              <a:t>4/11/2011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DFCDA6-4648-4184-9878-A69AC7CFE161}" type="slidenum">
              <a:rPr lang="en-US" smtClean="0"/>
              <a:t>‹#›</a:t>
            </a:fld>
            <a:endParaRPr lang="en-US"/>
          </a:p>
        </p:txBody>
      </p:sp>
    </p:spTree>
    <p:extLst>
      <p:ext uri="{BB962C8B-B14F-4D97-AF65-F5344CB8AC3E}">
        <p14:creationId xmlns:p14="http://schemas.microsoft.com/office/powerpoint/2010/main" val="39212326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12008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89981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44846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68656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83402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70388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59347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83681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14633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6925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89452-7832-4251-B023-7842D86095EF}" type="datetimeFigureOut">
              <a:rPr lang="en-US" smtClean="0"/>
              <a:t>4/11/2011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DFCDA6-4648-4184-9878-A69AC7CFE161}" type="slidenum">
              <a:rPr lang="en-US" smtClean="0"/>
              <a:t>‹#›</a:t>
            </a:fld>
            <a:endParaRPr lang="en-US"/>
          </a:p>
        </p:txBody>
      </p:sp>
    </p:spTree>
    <p:extLst>
      <p:ext uri="{BB962C8B-B14F-4D97-AF65-F5344CB8AC3E}">
        <p14:creationId xmlns:p14="http://schemas.microsoft.com/office/powerpoint/2010/main" val="2430116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74913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14780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01375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9540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00158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07849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30738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55591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06120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3620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89452-7832-4251-B023-7842D86095EF}" type="datetimeFigureOut">
              <a:rPr lang="en-US" smtClean="0"/>
              <a:t>4/11/2011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DFCDA6-4648-4184-9878-A69AC7CFE161}" type="slidenum">
              <a:rPr lang="en-US" smtClean="0"/>
              <a:t>‹#›</a:t>
            </a:fld>
            <a:endParaRPr lang="en-US"/>
          </a:p>
        </p:txBody>
      </p:sp>
    </p:spTree>
    <p:extLst>
      <p:ext uri="{BB962C8B-B14F-4D97-AF65-F5344CB8AC3E}">
        <p14:creationId xmlns:p14="http://schemas.microsoft.com/office/powerpoint/2010/main" val="16955077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137931"/>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66420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642254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32225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322256"/>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322256"/>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0E5AE5-EB59-4B36-9B0A-37078A1B9C58}"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5DE6F5-040E-49BD-B3A5-56FA0E96A3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9139365"/>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5270454"/>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692143"/>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1115177"/>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52951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3839524"/>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15083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963647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963647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963647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084969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145335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89452-7832-4251-B023-7842D86095EF}" type="datetimeFigureOut">
              <a:rPr lang="en-US" smtClean="0">
                <a:solidFill>
                  <a:prstClr val="black">
                    <a:tint val="75000"/>
                  </a:prstClr>
                </a:solidFill>
              </a:rPr>
              <a:pPr/>
              <a:t>4/11/2011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DFCDA6-4648-4184-9878-A69AC7CFE1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360623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0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56.xml"/></Relationships>
</file>

<file path=ppt/slides/_rels/slide10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45.xml"/></Relationships>
</file>

<file path=ppt/slides/_rels/slide10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8.xml"/><Relationship Id="rId4" Type="http://schemas.openxmlformats.org/officeDocument/2006/relationships/image" Target="../media/image14.png"/></Relationships>
</file>

<file path=ppt/slides/_rels/slide11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67.xml"/><Relationship Id="rId5" Type="http://schemas.openxmlformats.org/officeDocument/2006/relationships/image" Target="../media/image174.png"/><Relationship Id="rId4" Type="http://schemas.openxmlformats.org/officeDocument/2006/relationships/image" Target="../media/image173.png"/></Relationships>
</file>

<file path=ppt/slides/_rels/slide133.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image" Target="../media/image175.png"/><Relationship Id="rId1" Type="http://schemas.openxmlformats.org/officeDocument/2006/relationships/slideLayout" Target="../slideLayouts/slideLayout167.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134.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167.xml"/><Relationship Id="rId4" Type="http://schemas.openxmlformats.org/officeDocument/2006/relationships/image" Target="../media/image183.png"/></Relationships>
</file>

<file path=ppt/slides/_rels/slide135.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9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0.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90.xml"/></Relationships>
</file>

<file path=ppt/slides/_rels/slide1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90.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0.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image" Target="../media/image31.tmp"/><Relationship Id="rId1" Type="http://schemas.openxmlformats.org/officeDocument/2006/relationships/slideLayout" Target="../slideLayouts/slideLayout24.xml"/><Relationship Id="rId4" Type="http://schemas.openxmlformats.org/officeDocument/2006/relationships/hyperlink" Target="http://www.govtech.com/"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tmp"/><Relationship Id="rId2" Type="http://schemas.openxmlformats.org/officeDocument/2006/relationships/image" Target="../media/image56.tmp"/><Relationship Id="rId1" Type="http://schemas.openxmlformats.org/officeDocument/2006/relationships/slideLayout" Target="../slideLayouts/slideLayout2.xml"/><Relationship Id="rId4" Type="http://schemas.openxmlformats.org/officeDocument/2006/relationships/image" Target="../media/image58.tmp"/></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78.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78.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8.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89.xml"/><Relationship Id="rId4" Type="http://schemas.openxmlformats.org/officeDocument/2006/relationships/image" Target="../media/image66.png"/></Relationships>
</file>

<file path=ppt/slides/_rels/slide6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tmp"/><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107.jpeg"/></Relationships>
</file>

<file path=ppt/slides/_rels/slide8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8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00.xml"/></Relationships>
</file>

<file path=ppt/slides/_rels/slide8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112.xml"/></Relationships>
</file>

<file path=ppt/slides/_rels/slide8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79.xml"/></Relationships>
</file>

<file path=ppt/slides/_rels/slide8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11.xml"/></Relationships>
</file>

<file path=ppt/slides/_rels/slide8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23.xml"/><Relationship Id="rId5" Type="http://schemas.openxmlformats.org/officeDocument/2006/relationships/image" Target="../media/image122.png"/><Relationship Id="rId4" Type="http://schemas.openxmlformats.org/officeDocument/2006/relationships/image" Target="../media/image1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9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9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34.xml"/></Relationships>
</file>

<file path=ppt/slides/_rels/slide9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34.xml"/></Relationships>
</file>

<file path=ppt/slides/_rels/slide9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34.xml"/></Relationships>
</file>

<file path=ppt/slides/_rels/slide96.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smtClean="0">
                <a:solidFill>
                  <a:srgbClr val="C00000"/>
                </a:solidFill>
                <a:latin typeface="Georgia" pitchFamily="18" charset="0"/>
              </a:rPr>
              <a:t>Visualizing</a:t>
            </a:r>
            <a:r>
              <a:rPr lang="en-US" dirty="0" smtClean="0">
                <a:latin typeface="Georgia" pitchFamily="18" charset="0"/>
              </a:rPr>
              <a:t> Geography Matters</a:t>
            </a:r>
            <a:endParaRPr lang="en-US" dirty="0">
              <a:latin typeface="Georgia" pitchFamily="18" charset="0"/>
            </a:endParaRPr>
          </a:p>
        </p:txBody>
      </p:sp>
      <p:sp>
        <p:nvSpPr>
          <p:cNvPr id="3" name="TextBox 2"/>
          <p:cNvSpPr txBox="1"/>
          <p:nvPr/>
        </p:nvSpPr>
        <p:spPr>
          <a:xfrm>
            <a:off x="2667000" y="5562600"/>
            <a:ext cx="3733800" cy="1200329"/>
          </a:xfrm>
          <a:prstGeom prst="rect">
            <a:avLst/>
          </a:prstGeom>
          <a:noFill/>
        </p:spPr>
        <p:txBody>
          <a:bodyPr wrap="square" rtlCol="0">
            <a:spAutoFit/>
          </a:bodyPr>
          <a:lstStyle/>
          <a:p>
            <a:pPr algn="ctr"/>
            <a:r>
              <a:rPr lang="en-US" dirty="0" smtClean="0"/>
              <a:t>Prepared by A.J. Allred, WPCS Site Plan Inc., March 2011</a:t>
            </a:r>
          </a:p>
          <a:p>
            <a:pPr algn="ctr"/>
            <a:r>
              <a:rPr lang="en-US" dirty="0" smtClean="0"/>
              <a:t>  All rights reserved – no use or reproduction without permission  </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1676400"/>
            <a:ext cx="5067300" cy="367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74216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 y="417768"/>
            <a:ext cx="5855745" cy="3849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4152" y="3352800"/>
            <a:ext cx="4822648" cy="3114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5387" y="652143"/>
            <a:ext cx="1839913" cy="103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5562600"/>
            <a:ext cx="1447800" cy="1084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1828800"/>
            <a:ext cx="2171700" cy="81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5476" y="2779712"/>
            <a:ext cx="1146175"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6552" y="4343400"/>
            <a:ext cx="3657600" cy="2031325"/>
          </a:xfrm>
          <a:prstGeom prst="rect">
            <a:avLst/>
          </a:prstGeom>
          <a:noFill/>
        </p:spPr>
        <p:txBody>
          <a:bodyPr wrap="square" rtlCol="0">
            <a:spAutoFit/>
          </a:bodyPr>
          <a:lstStyle/>
          <a:p>
            <a:r>
              <a:rPr lang="en-US" dirty="0" smtClean="0"/>
              <a:t>BBC/CNN/NPR commentators recognized the constellation of wireless/broadband mobility issues as key to revolts, but did not recognize wireless signal complexities on which communication is based.</a:t>
            </a:r>
            <a:endParaRPr lang="en-US" dirty="0"/>
          </a:p>
        </p:txBody>
      </p:sp>
      <p:sp>
        <p:nvSpPr>
          <p:cNvPr id="3" name="TextBox 2"/>
          <p:cNvSpPr txBox="1"/>
          <p:nvPr/>
        </p:nvSpPr>
        <p:spPr>
          <a:xfrm>
            <a:off x="2035352" y="228600"/>
            <a:ext cx="2384248"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Libya – March 2011</a:t>
            </a:r>
            <a:endParaRPr lang="en-US" dirty="0"/>
          </a:p>
        </p:txBody>
      </p:sp>
    </p:spTree>
    <p:extLst>
      <p:ext uri="{BB962C8B-B14F-4D97-AF65-F5344CB8AC3E}">
        <p14:creationId xmlns:p14="http://schemas.microsoft.com/office/powerpoint/2010/main" val="337735496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988425" cy="511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14400" y="341310"/>
            <a:ext cx="28194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Buildable envelope </a:t>
            </a:r>
            <a:r>
              <a:rPr lang="en-US" dirty="0" smtClean="0"/>
              <a:t>visualization </a:t>
            </a:r>
            <a:r>
              <a:rPr lang="en-US" dirty="0" smtClean="0"/>
              <a:t>for </a:t>
            </a:r>
            <a:r>
              <a:rPr lang="en-US" dirty="0" smtClean="0"/>
              <a:t>comprehensive visualization of </a:t>
            </a:r>
            <a:r>
              <a:rPr lang="en-US" dirty="0" smtClean="0"/>
              <a:t>constraints</a:t>
            </a:r>
            <a:endParaRPr lang="en-US" dirty="0"/>
          </a:p>
        </p:txBody>
      </p:sp>
      <p:cxnSp>
        <p:nvCxnSpPr>
          <p:cNvPr id="4" name="Straight Arrow Connector 3"/>
          <p:cNvCxnSpPr/>
          <p:nvPr/>
        </p:nvCxnSpPr>
        <p:spPr>
          <a:xfrm>
            <a:off x="2057400" y="1532930"/>
            <a:ext cx="152400" cy="11785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880439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71980"/>
            <a:ext cx="8609258" cy="5644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400800" y="1143000"/>
            <a:ext cx="22098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Cross-jurisdictional analysis – wireless signal on a usable market basin basis.</a:t>
            </a:r>
            <a:endParaRPr lang="en-US" dirty="0"/>
          </a:p>
        </p:txBody>
      </p:sp>
    </p:spTree>
    <p:extLst>
      <p:ext uri="{BB962C8B-B14F-4D97-AF65-F5344CB8AC3E}">
        <p14:creationId xmlns:p14="http://schemas.microsoft.com/office/powerpoint/2010/main" val="422617177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266" y="1109134"/>
            <a:ext cx="8789957"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57200" y="344269"/>
            <a:ext cx="8519023"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Using </a:t>
            </a:r>
            <a:r>
              <a:rPr lang="en-US" dirty="0" err="1" smtClean="0"/>
              <a:t>LiDAR</a:t>
            </a:r>
            <a:r>
              <a:rPr lang="en-US" dirty="0" smtClean="0"/>
              <a:t>-based terrain, </a:t>
            </a:r>
            <a:r>
              <a:rPr lang="en-US" dirty="0" err="1" smtClean="0"/>
              <a:t>ArcMap</a:t>
            </a:r>
            <a:r>
              <a:rPr lang="en-US" dirty="0" smtClean="0"/>
              <a:t> </a:t>
            </a:r>
            <a:r>
              <a:rPr lang="en-US" dirty="0" smtClean="0"/>
              <a:t>“signal” can </a:t>
            </a:r>
            <a:r>
              <a:rPr lang="en-US" dirty="0" smtClean="0"/>
              <a:t>replicate “look down” on roadways </a:t>
            </a:r>
            <a:r>
              <a:rPr lang="en-US" dirty="0" smtClean="0"/>
              <a:t>and under </a:t>
            </a:r>
            <a:r>
              <a:rPr lang="en-US" dirty="0" smtClean="0"/>
              <a:t>freeway overpasses - - </a:t>
            </a:r>
            <a:r>
              <a:rPr lang="en-US" dirty="0" smtClean="0"/>
              <a:t>more implications for “line-of-sight” and distance decay</a:t>
            </a:r>
            <a:endParaRPr lang="en-US" dirty="0"/>
          </a:p>
        </p:txBody>
      </p:sp>
      <p:sp>
        <p:nvSpPr>
          <p:cNvPr id="5" name="TextBox 4"/>
          <p:cNvSpPr txBox="1"/>
          <p:nvPr/>
        </p:nvSpPr>
        <p:spPr>
          <a:xfrm>
            <a:off x="1371600" y="1420462"/>
            <a:ext cx="2752443"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RF signal passes under freeway overpass just like in “real life” - - modeling usefully done in </a:t>
            </a:r>
            <a:r>
              <a:rPr lang="en-US" dirty="0" err="1" smtClean="0"/>
              <a:t>ArcMap</a:t>
            </a:r>
            <a:r>
              <a:rPr lang="en-US" dirty="0" smtClean="0"/>
              <a:t>.</a:t>
            </a:r>
            <a:endParaRPr lang="en-US" dirty="0"/>
          </a:p>
        </p:txBody>
      </p:sp>
      <p:cxnSp>
        <p:nvCxnSpPr>
          <p:cNvPr id="10" name="Straight Arrow Connector 9"/>
          <p:cNvCxnSpPr/>
          <p:nvPr/>
        </p:nvCxnSpPr>
        <p:spPr>
          <a:xfrm flipH="1">
            <a:off x="2747821" y="3429000"/>
            <a:ext cx="1595579" cy="414867"/>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143000" y="5120751"/>
            <a:ext cx="278631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On-the-fly, citizen-level visualization of RF signal “flow</a:t>
            </a:r>
            <a:r>
              <a:rPr lang="en-US" dirty="0" smtClean="0"/>
              <a:t>” </a:t>
            </a:r>
            <a:r>
              <a:rPr lang="en-US" dirty="0" smtClean="0"/>
              <a:t>between BTS and mobile </a:t>
            </a:r>
            <a:r>
              <a:rPr lang="en-US" dirty="0" smtClean="0"/>
              <a:t>user</a:t>
            </a:r>
            <a:endParaRPr lang="en-US" dirty="0"/>
          </a:p>
        </p:txBody>
      </p:sp>
      <p:cxnSp>
        <p:nvCxnSpPr>
          <p:cNvPr id="17" name="Straight Arrow Connector 16"/>
          <p:cNvCxnSpPr/>
          <p:nvPr/>
        </p:nvCxnSpPr>
        <p:spPr>
          <a:xfrm flipH="1">
            <a:off x="4800600" y="2971800"/>
            <a:ext cx="990600" cy="3048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791200" y="2552700"/>
            <a:ext cx="2743200"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Modeled building </a:t>
            </a:r>
            <a:r>
              <a:rPr lang="en-US" dirty="0" smtClean="0"/>
              <a:t>envelope</a:t>
            </a:r>
          </a:p>
          <a:p>
            <a:r>
              <a:rPr lang="en-US" dirty="0" smtClean="0"/>
              <a:t>(not a </a:t>
            </a:r>
            <a:r>
              <a:rPr lang="en-US" b="1" i="1" dirty="0" smtClean="0"/>
              <a:t>building</a:t>
            </a:r>
            <a:r>
              <a:rPr lang="en-US" dirty="0" smtClean="0"/>
              <a:t> but </a:t>
            </a:r>
          </a:p>
          <a:p>
            <a:r>
              <a:rPr lang="en-US" dirty="0" smtClean="0"/>
              <a:t>buildable RF </a:t>
            </a:r>
            <a:r>
              <a:rPr lang="en-US" b="1" i="1" dirty="0" smtClean="0"/>
              <a:t>airs</a:t>
            </a:r>
            <a:r>
              <a:rPr lang="en-US" b="1" i="1" dirty="0" smtClean="0"/>
              <a:t>pace</a:t>
            </a:r>
            <a:r>
              <a:rPr lang="en-US" dirty="0" smtClean="0"/>
              <a:t>)</a:t>
            </a:r>
            <a:endParaRPr lang="en-US" dirty="0"/>
          </a:p>
        </p:txBody>
      </p:sp>
      <p:cxnSp>
        <p:nvCxnSpPr>
          <p:cNvPr id="30" name="Straight Arrow Connector 29"/>
          <p:cNvCxnSpPr/>
          <p:nvPr/>
        </p:nvCxnSpPr>
        <p:spPr>
          <a:xfrm flipH="1">
            <a:off x="746623" y="4013200"/>
            <a:ext cx="1595580" cy="3302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rot="1510325">
            <a:off x="1449520" y="3828534"/>
            <a:ext cx="3013864" cy="369332"/>
          </a:xfrm>
          <a:prstGeom prst="rect">
            <a:avLst/>
          </a:prstGeom>
          <a:noFill/>
        </p:spPr>
        <p:txBody>
          <a:bodyPr wrap="square" rtlCol="0">
            <a:spAutoFit/>
          </a:bodyPr>
          <a:lstStyle/>
          <a:p>
            <a:r>
              <a:rPr lang="en-US" dirty="0" smtClean="0"/>
              <a:t>Freeway         overpass</a:t>
            </a:r>
            <a:endParaRPr lang="en-US" dirty="0"/>
          </a:p>
        </p:txBody>
      </p:sp>
    </p:spTree>
    <p:extLst>
      <p:ext uri="{BB962C8B-B14F-4D97-AF65-F5344CB8AC3E}">
        <p14:creationId xmlns:p14="http://schemas.microsoft.com/office/powerpoint/2010/main" val="28529945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184766"/>
            <a:ext cx="4267200" cy="5038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371600"/>
            <a:ext cx="3715254"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47700" y="328599"/>
            <a:ext cx="7391400" cy="523220"/>
          </a:xfrm>
          <a:prstGeom prst="rect">
            <a:avLst/>
          </a:prstGeom>
          <a:noFill/>
        </p:spPr>
        <p:txBody>
          <a:bodyPr wrap="square" rtlCol="0">
            <a:spAutoFit/>
          </a:bodyPr>
          <a:lstStyle/>
          <a:p>
            <a:r>
              <a:rPr lang="en-US" sz="2800" dirty="0" smtClean="0">
                <a:solidFill>
                  <a:srgbClr val="C00000"/>
                </a:solidFill>
              </a:rPr>
              <a:t>Desk-top GIS </a:t>
            </a:r>
            <a:r>
              <a:rPr lang="en-US" sz="2800" dirty="0" err="1" smtClean="0">
                <a:solidFill>
                  <a:srgbClr val="C00000"/>
                </a:solidFill>
              </a:rPr>
              <a:t>Visuality</a:t>
            </a:r>
            <a:r>
              <a:rPr lang="en-US" sz="2800" dirty="0" smtClean="0">
                <a:solidFill>
                  <a:srgbClr val="C00000"/>
                </a:solidFill>
              </a:rPr>
              <a:t>  </a:t>
            </a:r>
            <a:r>
              <a:rPr lang="en-US" sz="2800" dirty="0" err="1" smtClean="0">
                <a:solidFill>
                  <a:srgbClr val="C00000"/>
                </a:solidFill>
              </a:rPr>
              <a:t>vs</a:t>
            </a:r>
            <a:r>
              <a:rPr lang="en-US" sz="2800" dirty="0" smtClean="0">
                <a:solidFill>
                  <a:srgbClr val="C00000"/>
                </a:solidFill>
              </a:rPr>
              <a:t>  RF Signal Simulation</a:t>
            </a:r>
            <a:endParaRPr lang="en-US" sz="2800" dirty="0">
              <a:solidFill>
                <a:srgbClr val="C00000"/>
              </a:solidFill>
            </a:endParaRPr>
          </a:p>
        </p:txBody>
      </p:sp>
      <p:sp>
        <p:nvSpPr>
          <p:cNvPr id="2" name="TextBox 1"/>
          <p:cNvSpPr txBox="1"/>
          <p:nvPr/>
        </p:nvSpPr>
        <p:spPr>
          <a:xfrm>
            <a:off x="838200" y="1016000"/>
            <a:ext cx="19558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Allred version - </a:t>
            </a:r>
            <a:r>
              <a:rPr lang="en-US" dirty="0" err="1" smtClean="0"/>
              <a:t>ArcMap</a:t>
            </a:r>
            <a:r>
              <a:rPr lang="en-US" dirty="0" smtClean="0"/>
              <a:t> for signal visualization with land use layer</a:t>
            </a:r>
            <a:endParaRPr lang="en-US" dirty="0"/>
          </a:p>
        </p:txBody>
      </p:sp>
      <p:sp>
        <p:nvSpPr>
          <p:cNvPr id="3" name="TextBox 2"/>
          <p:cNvSpPr txBox="1"/>
          <p:nvPr/>
        </p:nvSpPr>
        <p:spPr>
          <a:xfrm>
            <a:off x="5638800" y="987286"/>
            <a:ext cx="22860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Sample of commercial RF propagation – no land use regulation layer</a:t>
            </a:r>
            <a:endParaRPr lang="en-US" dirty="0"/>
          </a:p>
        </p:txBody>
      </p:sp>
      <p:cxnSp>
        <p:nvCxnSpPr>
          <p:cNvPr id="7" name="Straight Arrow Connector 6"/>
          <p:cNvCxnSpPr/>
          <p:nvPr/>
        </p:nvCxnSpPr>
        <p:spPr>
          <a:xfrm>
            <a:off x="2362200" y="1981200"/>
            <a:ext cx="304800" cy="914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6781800" y="1981200"/>
            <a:ext cx="76200" cy="609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676400" y="5334000"/>
            <a:ext cx="2667000"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Not intuitive color scheme and questionable propagation results</a:t>
            </a:r>
            <a:endParaRPr lang="en-US" dirty="0"/>
          </a:p>
        </p:txBody>
      </p:sp>
      <p:cxnSp>
        <p:nvCxnSpPr>
          <p:cNvPr id="13" name="Straight Arrow Connector 12"/>
          <p:cNvCxnSpPr/>
          <p:nvPr/>
        </p:nvCxnSpPr>
        <p:spPr>
          <a:xfrm flipV="1">
            <a:off x="3657600" y="5562600"/>
            <a:ext cx="1371600" cy="2330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074239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2863"/>
            <a:ext cx="8797925" cy="681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33400" y="4724400"/>
            <a:ext cx="22098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Using </a:t>
            </a:r>
            <a:r>
              <a:rPr lang="en-US" dirty="0" err="1" smtClean="0"/>
              <a:t>ArcMap</a:t>
            </a:r>
            <a:r>
              <a:rPr lang="en-US" dirty="0" smtClean="0"/>
              <a:t> symbolization for “data mining” with or without the Toolbox</a:t>
            </a:r>
            <a:endParaRPr lang="en-US" dirty="0"/>
          </a:p>
        </p:txBody>
      </p:sp>
    </p:spTree>
    <p:extLst>
      <p:ext uri="{BB962C8B-B14F-4D97-AF65-F5344CB8AC3E}">
        <p14:creationId xmlns:p14="http://schemas.microsoft.com/office/powerpoint/2010/main" val="284931959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33400"/>
            <a:ext cx="7955192" cy="6119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38200" y="4343400"/>
            <a:ext cx="2057400" cy="230832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Line-of-sight in 3D Analyst – an alternative to </a:t>
            </a:r>
            <a:r>
              <a:rPr lang="en-US" dirty="0" err="1" smtClean="0"/>
              <a:t>ArcScene</a:t>
            </a:r>
            <a:r>
              <a:rPr lang="en-US" dirty="0" smtClean="0"/>
              <a:t> for evaluation of sensitive </a:t>
            </a:r>
            <a:r>
              <a:rPr lang="en-US" dirty="0" err="1" smtClean="0"/>
              <a:t>viewscapes</a:t>
            </a:r>
            <a:r>
              <a:rPr lang="en-US" dirty="0" smtClean="0"/>
              <a:t> or </a:t>
            </a:r>
            <a:r>
              <a:rPr lang="en-US" dirty="0" smtClean="0"/>
              <a:t>RF signal issues. </a:t>
            </a:r>
            <a:endParaRPr lang="en-US" dirty="0"/>
          </a:p>
        </p:txBody>
      </p:sp>
    </p:spTree>
    <p:extLst>
      <p:ext uri="{BB962C8B-B14F-4D97-AF65-F5344CB8AC3E}">
        <p14:creationId xmlns:p14="http://schemas.microsoft.com/office/powerpoint/2010/main" val="210388734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77800"/>
            <a:ext cx="7032625" cy="640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43000" y="762000"/>
            <a:ext cx="2286000" cy="203132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Hand-held signal strength patterns </a:t>
            </a:r>
            <a:r>
              <a:rPr lang="en-US" dirty="0" smtClean="0"/>
              <a:t>in a known </a:t>
            </a:r>
            <a:r>
              <a:rPr lang="en-US" dirty="0" smtClean="0"/>
              <a:t>“dead zone” </a:t>
            </a:r>
            <a:r>
              <a:rPr lang="en-US" dirty="0" smtClean="0"/>
              <a:t>for </a:t>
            </a:r>
            <a:r>
              <a:rPr lang="en-US" dirty="0" smtClean="0"/>
              <a:t>wireless – </a:t>
            </a:r>
            <a:r>
              <a:rPr lang="en-US" dirty="0" smtClean="0"/>
              <a:t>added as </a:t>
            </a:r>
            <a:r>
              <a:rPr lang="en-US" dirty="0" smtClean="0"/>
              <a:t>a feature class in </a:t>
            </a:r>
            <a:r>
              <a:rPr lang="en-US" dirty="0" err="1" smtClean="0"/>
              <a:t>ArcMap</a:t>
            </a:r>
            <a:r>
              <a:rPr lang="en-US" dirty="0" smtClean="0"/>
              <a:t> over NAIP 2009.</a:t>
            </a:r>
            <a:endParaRPr lang="en-US" dirty="0"/>
          </a:p>
        </p:txBody>
      </p:sp>
    </p:spTree>
    <p:extLst>
      <p:ext uri="{BB962C8B-B14F-4D97-AF65-F5344CB8AC3E}">
        <p14:creationId xmlns:p14="http://schemas.microsoft.com/office/powerpoint/2010/main" val="299315209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49224"/>
            <a:ext cx="6232525" cy="670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733800" y="5029200"/>
            <a:ext cx="228600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dirty="0" err="1" smtClean="0"/>
              <a:t>ArcMap</a:t>
            </a:r>
            <a:r>
              <a:rPr lang="en-US" dirty="0" smtClean="0"/>
              <a:t> conversion of </a:t>
            </a:r>
          </a:p>
          <a:p>
            <a:pPr algn="ctr"/>
            <a:r>
              <a:rPr lang="en-US" dirty="0" smtClean="0"/>
              <a:t>points to lines</a:t>
            </a:r>
            <a:endParaRPr lang="en-US" dirty="0"/>
          </a:p>
        </p:txBody>
      </p:sp>
    </p:spTree>
    <p:extLst>
      <p:ext uri="{BB962C8B-B14F-4D97-AF65-F5344CB8AC3E}">
        <p14:creationId xmlns:p14="http://schemas.microsoft.com/office/powerpoint/2010/main" val="261378903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875"/>
            <a:ext cx="6756400" cy="684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053943" y="914400"/>
            <a:ext cx="1600200" cy="3323987"/>
          </a:xfrm>
          <a:prstGeom prst="rect">
            <a:avLst/>
          </a:prstGeom>
          <a:noFill/>
        </p:spPr>
        <p:txBody>
          <a:bodyPr wrap="square" rtlCol="0">
            <a:spAutoFit/>
          </a:bodyPr>
          <a:lstStyle/>
          <a:p>
            <a:r>
              <a:rPr lang="en-US" sz="1400" dirty="0" smtClean="0"/>
              <a:t>VGI – “crowd-source” could resolve the apparent shortage of data points for effective thematic map of “dead zone.”</a:t>
            </a:r>
          </a:p>
          <a:p>
            <a:endParaRPr lang="en-US" sz="1400" dirty="0" smtClean="0"/>
          </a:p>
          <a:p>
            <a:endParaRPr lang="en-US" sz="1400" dirty="0"/>
          </a:p>
          <a:p>
            <a:endParaRPr lang="en-US" sz="1400" dirty="0"/>
          </a:p>
          <a:p>
            <a:r>
              <a:rPr lang="en-US" sz="1400" dirty="0" smtClean="0"/>
              <a:t>Apparent level of accuracy is not warranted by </a:t>
            </a:r>
            <a:r>
              <a:rPr lang="en-US" sz="1400" dirty="0" smtClean="0"/>
              <a:t>the data.</a:t>
            </a:r>
            <a:endParaRPr lang="en-US" sz="1400" dirty="0"/>
          </a:p>
        </p:txBody>
      </p:sp>
      <p:cxnSp>
        <p:nvCxnSpPr>
          <p:cNvPr id="6" name="Straight Arrow Connector 5"/>
          <p:cNvCxnSpPr/>
          <p:nvPr/>
        </p:nvCxnSpPr>
        <p:spPr>
          <a:xfrm flipH="1">
            <a:off x="4114800" y="6019800"/>
            <a:ext cx="24384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553200" y="5715000"/>
            <a:ext cx="1143000" cy="646331"/>
          </a:xfrm>
          <a:prstGeom prst="rect">
            <a:avLst/>
          </a:prstGeom>
          <a:noFill/>
        </p:spPr>
        <p:txBody>
          <a:bodyPr wrap="square" rtlCol="0">
            <a:spAutoFit/>
          </a:bodyPr>
          <a:lstStyle/>
          <a:p>
            <a:r>
              <a:rPr lang="en-US" dirty="0" smtClean="0"/>
              <a:t>Error in precision</a:t>
            </a:r>
            <a:endParaRPr lang="en-US" dirty="0"/>
          </a:p>
        </p:txBody>
      </p:sp>
    </p:spTree>
    <p:extLst>
      <p:ext uri="{BB962C8B-B14F-4D97-AF65-F5344CB8AC3E}">
        <p14:creationId xmlns:p14="http://schemas.microsoft.com/office/powerpoint/2010/main" val="284931959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350"/>
            <a:ext cx="9391650" cy="672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419600" y="381000"/>
            <a:ext cx="21336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Geo-reference wireless provider map for </a:t>
            </a:r>
            <a:r>
              <a:rPr lang="en-US" dirty="0" err="1" smtClean="0"/>
              <a:t>ArcMap</a:t>
            </a:r>
            <a:r>
              <a:rPr lang="en-US" dirty="0" smtClean="0"/>
              <a:t> analysis</a:t>
            </a:r>
            <a:endParaRPr lang="en-US" dirty="0"/>
          </a:p>
        </p:txBody>
      </p:sp>
      <p:cxnSp>
        <p:nvCxnSpPr>
          <p:cNvPr id="4" name="Straight Arrow Connector 3"/>
          <p:cNvCxnSpPr/>
          <p:nvPr/>
        </p:nvCxnSpPr>
        <p:spPr>
          <a:xfrm flipH="1">
            <a:off x="5181600" y="1417555"/>
            <a:ext cx="304800" cy="411245"/>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7162800" y="5791200"/>
            <a:ext cx="1524000" cy="1524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3886200" y="5791199"/>
            <a:ext cx="3276600" cy="609601"/>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524000" y="5098702"/>
            <a:ext cx="2895600" cy="138499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dirty="0" smtClean="0"/>
              <a:t>How to evaluate genuine 4G availability?</a:t>
            </a:r>
            <a:endParaRPr lang="en-US" sz="2800" dirty="0"/>
          </a:p>
        </p:txBody>
      </p:sp>
    </p:spTree>
    <p:extLst>
      <p:ext uri="{BB962C8B-B14F-4D97-AF65-F5344CB8AC3E}">
        <p14:creationId xmlns:p14="http://schemas.microsoft.com/office/powerpoint/2010/main" val="28493195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432424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133600"/>
            <a:ext cx="4014132"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447800"/>
            <a:ext cx="4959711" cy="1234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38200" y="5410200"/>
            <a:ext cx="2286000" cy="923330"/>
          </a:xfrm>
          <a:prstGeom prst="rect">
            <a:avLst/>
          </a:prstGeom>
          <a:noFill/>
        </p:spPr>
        <p:txBody>
          <a:bodyPr wrap="square" rtlCol="0">
            <a:spAutoFit/>
          </a:bodyPr>
          <a:lstStyle/>
          <a:p>
            <a:r>
              <a:rPr lang="en-US" dirty="0" smtClean="0"/>
              <a:t>A 2011 issue of TIME magazine with seven features on wireless</a:t>
            </a:r>
            <a:endParaRPr lang="en-US" dirty="0"/>
          </a:p>
        </p:txBody>
      </p:sp>
    </p:spTree>
    <p:extLst>
      <p:ext uri="{BB962C8B-B14F-4D97-AF65-F5344CB8AC3E}">
        <p14:creationId xmlns:p14="http://schemas.microsoft.com/office/powerpoint/2010/main" val="198599808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105775"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62400" y="762000"/>
            <a:ext cx="289560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err="1" smtClean="0"/>
              <a:t>Georeferencing</a:t>
            </a:r>
            <a:r>
              <a:rPr lang="en-US" dirty="0" smtClean="0"/>
              <a:t> accuracy at wireless signal relevancy</a:t>
            </a:r>
            <a:endParaRPr lang="en-US" dirty="0"/>
          </a:p>
        </p:txBody>
      </p:sp>
    </p:spTree>
    <p:extLst>
      <p:ext uri="{BB962C8B-B14F-4D97-AF65-F5344CB8AC3E}">
        <p14:creationId xmlns:p14="http://schemas.microsoft.com/office/powerpoint/2010/main" val="280340086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371600"/>
            <a:ext cx="4318000" cy="400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57400" y="5638800"/>
            <a:ext cx="4648200"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a:t>E</a:t>
            </a:r>
            <a:r>
              <a:rPr lang="en-US" dirty="0" smtClean="0"/>
              <a:t>vidence that a first-cut use of GIS can provide analyze and display RF signal in conjunction with constraints.</a:t>
            </a:r>
            <a:endParaRPr lang="en-US" dirty="0"/>
          </a:p>
        </p:txBody>
      </p:sp>
      <p:sp>
        <p:nvSpPr>
          <p:cNvPr id="3" name="TextBox 2"/>
          <p:cNvSpPr txBox="1"/>
          <p:nvPr/>
        </p:nvSpPr>
        <p:spPr>
          <a:xfrm>
            <a:off x="3048000" y="914400"/>
            <a:ext cx="2438400"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Strong correspondence between </a:t>
            </a:r>
            <a:r>
              <a:rPr lang="en-US" dirty="0" smtClean="0"/>
              <a:t>actual wireless </a:t>
            </a:r>
            <a:r>
              <a:rPr lang="en-US" dirty="0" smtClean="0"/>
              <a:t>coverage map and </a:t>
            </a:r>
            <a:r>
              <a:rPr lang="en-US" dirty="0" err="1" smtClean="0"/>
              <a:t>ArcMap</a:t>
            </a:r>
            <a:r>
              <a:rPr lang="en-US" dirty="0" smtClean="0"/>
              <a:t> analysis of RF </a:t>
            </a:r>
            <a:r>
              <a:rPr lang="en-US" dirty="0" smtClean="0"/>
              <a:t>signal on terrain </a:t>
            </a:r>
            <a:endParaRPr lang="en-US" dirty="0"/>
          </a:p>
        </p:txBody>
      </p:sp>
      <p:cxnSp>
        <p:nvCxnSpPr>
          <p:cNvPr id="5" name="Straight Arrow Connector 4"/>
          <p:cNvCxnSpPr/>
          <p:nvPr/>
        </p:nvCxnSpPr>
        <p:spPr>
          <a:xfrm flipH="1">
            <a:off x="5105400" y="2971800"/>
            <a:ext cx="160020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781800" y="2667000"/>
            <a:ext cx="1600200" cy="646331"/>
          </a:xfrm>
          <a:prstGeom prst="rect">
            <a:avLst/>
          </a:prstGeom>
          <a:noFill/>
        </p:spPr>
        <p:txBody>
          <a:bodyPr wrap="square" rtlCol="0">
            <a:spAutoFit/>
          </a:bodyPr>
          <a:lstStyle/>
          <a:p>
            <a:r>
              <a:rPr lang="en-US" dirty="0" smtClean="0"/>
              <a:t>Alleged 4G spot shortage?</a:t>
            </a:r>
            <a:endParaRPr lang="en-US" dirty="0"/>
          </a:p>
        </p:txBody>
      </p:sp>
    </p:spTree>
    <p:extLst>
      <p:ext uri="{BB962C8B-B14F-4D97-AF65-F5344CB8AC3E}">
        <p14:creationId xmlns:p14="http://schemas.microsoft.com/office/powerpoint/2010/main" val="104403090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3902075" cy="520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0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1495" y="228600"/>
            <a:ext cx="3902075" cy="520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5715000"/>
            <a:ext cx="4724400"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Some of our best community facilities have been relegated to “non-conforming” status – our system could get weaker before it gets stronger</a:t>
            </a:r>
            <a:endParaRPr lang="en-US" dirty="0"/>
          </a:p>
        </p:txBody>
      </p:sp>
      <p:cxnSp>
        <p:nvCxnSpPr>
          <p:cNvPr id="4" name="Straight Arrow Connector 3"/>
          <p:cNvCxnSpPr>
            <a:stCxn id="7" idx="2"/>
          </p:cNvCxnSpPr>
          <p:nvPr/>
        </p:nvCxnSpPr>
        <p:spPr>
          <a:xfrm flipH="1">
            <a:off x="6477000" y="1304330"/>
            <a:ext cx="457200" cy="67687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638800" y="381000"/>
            <a:ext cx="2590800"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Excellent community resource relegated to “grandfather” status</a:t>
            </a:r>
            <a:endParaRPr lang="en-US" dirty="0"/>
          </a:p>
        </p:txBody>
      </p:sp>
    </p:spTree>
    <p:extLst>
      <p:ext uri="{BB962C8B-B14F-4D97-AF65-F5344CB8AC3E}">
        <p14:creationId xmlns:p14="http://schemas.microsoft.com/office/powerpoint/2010/main" val="284931959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4648200" cy="390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533400"/>
            <a:ext cx="3902075" cy="520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85800" y="5410200"/>
            <a:ext cx="34290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Visualizing constraints starts with seeing crowded facilities – then evaluating “cramped” signal options.</a:t>
            </a:r>
            <a:endParaRPr lang="en-US" dirty="0"/>
          </a:p>
        </p:txBody>
      </p:sp>
    </p:spTree>
    <p:extLst>
      <p:ext uri="{BB962C8B-B14F-4D97-AF65-F5344CB8AC3E}">
        <p14:creationId xmlns:p14="http://schemas.microsoft.com/office/powerpoint/2010/main" val="308847911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6300" y="154002"/>
            <a:ext cx="4152900" cy="6475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8" y="990600"/>
            <a:ext cx="3902075" cy="520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2399" y="154002"/>
            <a:ext cx="4533901" cy="523220"/>
          </a:xfrm>
          <a:prstGeom prst="rect">
            <a:avLst/>
          </a:prstGeom>
          <a:noFill/>
        </p:spPr>
        <p:txBody>
          <a:bodyPr wrap="square" rtlCol="0">
            <a:spAutoFit/>
          </a:bodyPr>
          <a:lstStyle/>
          <a:p>
            <a:pPr algn="ctr"/>
            <a:r>
              <a:rPr lang="en-US" sz="2800" dirty="0" smtClean="0">
                <a:solidFill>
                  <a:srgbClr val="C00000"/>
                </a:solidFill>
                <a:latin typeface="Georgia" pitchFamily="18" charset="0"/>
              </a:rPr>
              <a:t>Urban Limits 1996 - 2010</a:t>
            </a:r>
            <a:endParaRPr lang="en-US" sz="2800" dirty="0">
              <a:solidFill>
                <a:srgbClr val="C00000"/>
              </a:solidFill>
              <a:latin typeface="Georgia" pitchFamily="18" charset="0"/>
            </a:endParaRPr>
          </a:p>
        </p:txBody>
      </p:sp>
      <p:sp>
        <p:nvSpPr>
          <p:cNvPr id="2" name="TextBox 1"/>
          <p:cNvSpPr txBox="1"/>
          <p:nvPr/>
        </p:nvSpPr>
        <p:spPr>
          <a:xfrm>
            <a:off x="609600" y="6324600"/>
            <a:ext cx="3657600" cy="369332"/>
          </a:xfrm>
          <a:prstGeom prst="rect">
            <a:avLst/>
          </a:prstGeom>
          <a:noFill/>
        </p:spPr>
        <p:txBody>
          <a:bodyPr wrap="square" rtlCol="0">
            <a:spAutoFit/>
          </a:bodyPr>
          <a:lstStyle/>
          <a:p>
            <a:r>
              <a:rPr lang="en-US" dirty="0" smtClean="0"/>
              <a:t>Burdens on wireless are complex</a:t>
            </a:r>
            <a:endParaRPr lang="en-US" dirty="0"/>
          </a:p>
        </p:txBody>
      </p:sp>
      <p:sp>
        <p:nvSpPr>
          <p:cNvPr id="3" name="TextBox 2"/>
          <p:cNvSpPr txBox="1"/>
          <p:nvPr/>
        </p:nvSpPr>
        <p:spPr>
          <a:xfrm>
            <a:off x="4038600" y="1300328"/>
            <a:ext cx="1733550" cy="230832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Land use encroachments include residential aesthetics and aviation “invisible” flight pathways</a:t>
            </a:r>
            <a:endParaRPr lang="en-US" dirty="0"/>
          </a:p>
        </p:txBody>
      </p:sp>
    </p:spTree>
    <p:extLst>
      <p:ext uri="{BB962C8B-B14F-4D97-AF65-F5344CB8AC3E}">
        <p14:creationId xmlns:p14="http://schemas.microsoft.com/office/powerpoint/2010/main" val="211160116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09600"/>
            <a:ext cx="3902075" cy="520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609600"/>
            <a:ext cx="4191001"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133600" y="457200"/>
            <a:ext cx="2819400"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What is genuinely visible and what is imaginary </a:t>
            </a:r>
            <a:r>
              <a:rPr lang="en-US" dirty="0" smtClean="0"/>
              <a:t>expectation fueled by over-emphasis on aesthetics over function?</a:t>
            </a:r>
            <a:endParaRPr lang="en-US" dirty="0"/>
          </a:p>
        </p:txBody>
      </p:sp>
    </p:spTree>
    <p:extLst>
      <p:ext uri="{BB962C8B-B14F-4D97-AF65-F5344CB8AC3E}">
        <p14:creationId xmlns:p14="http://schemas.microsoft.com/office/powerpoint/2010/main" val="385899069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38200"/>
            <a:ext cx="4093633" cy="5300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799" y="838200"/>
            <a:ext cx="3902075" cy="520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199216" y="609600"/>
            <a:ext cx="3134784"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Is the </a:t>
            </a:r>
            <a:r>
              <a:rPr lang="en-US" dirty="0" smtClean="0"/>
              <a:t>industry hampered, even </a:t>
            </a:r>
            <a:r>
              <a:rPr lang="en-US" dirty="0" smtClean="0"/>
              <a:t>as a potential wave of new demand reacts to marketing?</a:t>
            </a:r>
            <a:endParaRPr lang="en-US" dirty="0"/>
          </a:p>
        </p:txBody>
      </p:sp>
    </p:spTree>
    <p:extLst>
      <p:ext uri="{BB962C8B-B14F-4D97-AF65-F5344CB8AC3E}">
        <p14:creationId xmlns:p14="http://schemas.microsoft.com/office/powerpoint/2010/main" val="418344049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067" y="609600"/>
            <a:ext cx="3902075" cy="520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5267" y="381000"/>
            <a:ext cx="3429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770763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09600"/>
            <a:ext cx="3902075" cy="520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4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09600"/>
            <a:ext cx="4572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52600" y="5984591"/>
            <a:ext cx="4648200" cy="369332"/>
          </a:xfrm>
          <a:prstGeom prst="rect">
            <a:avLst/>
          </a:prstGeom>
          <a:noFill/>
        </p:spPr>
        <p:txBody>
          <a:bodyPr wrap="square" rtlCol="0">
            <a:spAutoFit/>
          </a:bodyPr>
          <a:lstStyle/>
          <a:p>
            <a:r>
              <a:rPr lang="en-US" dirty="0" smtClean="0"/>
              <a:t>Tower crowding – expense and compromise</a:t>
            </a:r>
            <a:endParaRPr lang="en-US" dirty="0"/>
          </a:p>
        </p:txBody>
      </p:sp>
    </p:spTree>
    <p:extLst>
      <p:ext uri="{BB962C8B-B14F-4D97-AF65-F5344CB8AC3E}">
        <p14:creationId xmlns:p14="http://schemas.microsoft.com/office/powerpoint/2010/main" val="343634092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819400" y="990600"/>
            <a:ext cx="3657600"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Relevancy of line-of-sight as a genuine constraint on signal more than aesthetics.</a:t>
            </a:r>
            <a:endParaRPr lang="en-US" dirty="0"/>
          </a:p>
        </p:txBody>
      </p:sp>
    </p:spTree>
    <p:extLst>
      <p:ext uri="{BB962C8B-B14F-4D97-AF65-F5344CB8AC3E}">
        <p14:creationId xmlns:p14="http://schemas.microsoft.com/office/powerpoint/2010/main" val="34046336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200400"/>
            <a:ext cx="4506913" cy="323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61156"/>
            <a:ext cx="3849688"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62000" y="914400"/>
            <a:ext cx="3200400" cy="2031325"/>
          </a:xfrm>
          <a:prstGeom prst="rect">
            <a:avLst/>
          </a:prstGeom>
          <a:noFill/>
        </p:spPr>
        <p:txBody>
          <a:bodyPr wrap="square" rtlCol="0">
            <a:spAutoFit/>
          </a:bodyPr>
          <a:lstStyle/>
          <a:p>
            <a:r>
              <a:rPr lang="en-US" dirty="0" smtClean="0"/>
              <a:t>15 years of arguments for a balanced system where all in puts are explicit, including municipal regulation.  </a:t>
            </a:r>
          </a:p>
          <a:p>
            <a:endParaRPr lang="en-US" dirty="0"/>
          </a:p>
          <a:p>
            <a:r>
              <a:rPr lang="en-US" dirty="0" smtClean="0"/>
              <a:t>Wireless signal and broadband speeds are hard to evaluate.</a:t>
            </a:r>
            <a:endParaRPr lang="en-US" dirty="0"/>
          </a:p>
        </p:txBody>
      </p:sp>
      <p:sp>
        <p:nvSpPr>
          <p:cNvPr id="3" name="TextBox 2"/>
          <p:cNvSpPr txBox="1"/>
          <p:nvPr/>
        </p:nvSpPr>
        <p:spPr>
          <a:xfrm>
            <a:off x="5562600" y="5867400"/>
            <a:ext cx="2286000" cy="646331"/>
          </a:xfrm>
          <a:prstGeom prst="rect">
            <a:avLst/>
          </a:prstGeom>
          <a:noFill/>
        </p:spPr>
        <p:txBody>
          <a:bodyPr wrap="square" rtlCol="0">
            <a:spAutoFit/>
          </a:bodyPr>
          <a:lstStyle/>
          <a:p>
            <a:r>
              <a:rPr lang="en-US" dirty="0" smtClean="0"/>
              <a:t>GIS evaluation of four-dimensional traffic</a:t>
            </a:r>
            <a:endParaRPr lang="en-US" dirty="0"/>
          </a:p>
        </p:txBody>
      </p:sp>
      <p:cxnSp>
        <p:nvCxnSpPr>
          <p:cNvPr id="5" name="Straight Arrow Connector 4"/>
          <p:cNvCxnSpPr>
            <a:stCxn id="3" idx="1"/>
          </p:cNvCxnSpPr>
          <p:nvPr/>
        </p:nvCxnSpPr>
        <p:spPr>
          <a:xfrm flipH="1" flipV="1">
            <a:off x="5105400" y="5943600"/>
            <a:ext cx="457200" cy="246966"/>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162800" y="2514600"/>
            <a:ext cx="1600200" cy="923330"/>
          </a:xfrm>
          <a:prstGeom prst="rect">
            <a:avLst/>
          </a:prstGeom>
          <a:noFill/>
        </p:spPr>
        <p:txBody>
          <a:bodyPr wrap="square" rtlCol="0">
            <a:spAutoFit/>
          </a:bodyPr>
          <a:lstStyle/>
          <a:p>
            <a:r>
              <a:rPr lang="en-US" dirty="0" smtClean="0"/>
              <a:t>Manhattan writer with canyon effect</a:t>
            </a:r>
            <a:endParaRPr lang="en-US" dirty="0"/>
          </a:p>
        </p:txBody>
      </p:sp>
    </p:spTree>
    <p:extLst>
      <p:ext uri="{BB962C8B-B14F-4D97-AF65-F5344CB8AC3E}">
        <p14:creationId xmlns:p14="http://schemas.microsoft.com/office/powerpoint/2010/main" val="160428742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
            <a:ext cx="88392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85800" y="1066800"/>
            <a:ext cx="1905000"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Visual analysis for promoting reasonable regulation in dynamic markets.</a:t>
            </a:r>
            <a:endParaRPr lang="en-US" dirty="0"/>
          </a:p>
        </p:txBody>
      </p:sp>
    </p:spTree>
    <p:extLst>
      <p:ext uri="{BB962C8B-B14F-4D97-AF65-F5344CB8AC3E}">
        <p14:creationId xmlns:p14="http://schemas.microsoft.com/office/powerpoint/2010/main" val="87126543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767" y="685800"/>
            <a:ext cx="4042833" cy="5596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685800"/>
            <a:ext cx="44958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861511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469" y="1066800"/>
            <a:ext cx="3962400" cy="4504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7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066800"/>
            <a:ext cx="3352800" cy="4504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38400" y="609600"/>
            <a:ext cx="32004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Visualization for hidden opportunities for RF improvements at no net neighborhood impact.</a:t>
            </a:r>
            <a:endParaRPr lang="en-US" dirty="0"/>
          </a:p>
        </p:txBody>
      </p:sp>
      <p:sp>
        <p:nvSpPr>
          <p:cNvPr id="3" name="TextBox 2"/>
          <p:cNvSpPr txBox="1"/>
          <p:nvPr/>
        </p:nvSpPr>
        <p:spPr>
          <a:xfrm>
            <a:off x="3429000" y="3048000"/>
            <a:ext cx="1905000"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u="sng" dirty="0" smtClean="0"/>
              <a:t>Value Analysis</a:t>
            </a:r>
            <a:r>
              <a:rPr lang="en-US" dirty="0" smtClean="0"/>
              <a:t>: </a:t>
            </a:r>
          </a:p>
          <a:p>
            <a:r>
              <a:rPr lang="en-US" dirty="0" smtClean="0"/>
              <a:t>Identifying the  highest value site at lowest impact and system cost.</a:t>
            </a:r>
            <a:endParaRPr lang="en-US" dirty="0"/>
          </a:p>
        </p:txBody>
      </p:sp>
      <p:cxnSp>
        <p:nvCxnSpPr>
          <p:cNvPr id="6" name="Straight Arrow Connector 5"/>
          <p:cNvCxnSpPr/>
          <p:nvPr/>
        </p:nvCxnSpPr>
        <p:spPr>
          <a:xfrm flipH="1">
            <a:off x="2362200" y="3319170"/>
            <a:ext cx="1066800" cy="26223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334000" y="3450285"/>
            <a:ext cx="1524000" cy="44655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81245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71600"/>
            <a:ext cx="3276600" cy="307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191000" y="2057400"/>
            <a:ext cx="2667000" cy="2585323"/>
          </a:xfrm>
          <a:prstGeom prst="rect">
            <a:avLst/>
          </a:prstGeom>
          <a:noFill/>
        </p:spPr>
        <p:txBody>
          <a:bodyPr wrap="square" rtlCol="0">
            <a:spAutoFit/>
          </a:bodyPr>
          <a:lstStyle/>
          <a:p>
            <a:r>
              <a:rPr lang="en-US" dirty="0" smtClean="0"/>
              <a:t>The national Broadband Map effort revealed </a:t>
            </a:r>
            <a:r>
              <a:rPr lang="en-US" dirty="0" smtClean="0"/>
              <a:t>a wide var</a:t>
            </a:r>
            <a:r>
              <a:rPr lang="en-US" dirty="0" smtClean="0"/>
              <a:t>iety </a:t>
            </a:r>
            <a:r>
              <a:rPr lang="en-US" dirty="0" smtClean="0"/>
              <a:t>of providers and tech systems.  </a:t>
            </a:r>
          </a:p>
          <a:p>
            <a:endParaRPr lang="en-US" dirty="0"/>
          </a:p>
          <a:p>
            <a:r>
              <a:rPr lang="en-US" dirty="0" smtClean="0"/>
              <a:t>Land use regulation tends to view </a:t>
            </a:r>
            <a:r>
              <a:rPr lang="en-US" dirty="0" smtClean="0"/>
              <a:t>most of them </a:t>
            </a:r>
            <a:r>
              <a:rPr lang="en-US" dirty="0" smtClean="0"/>
              <a:t>as </a:t>
            </a:r>
            <a:r>
              <a:rPr lang="en-US" dirty="0" smtClean="0"/>
              <a:t>“ancillary residential” </a:t>
            </a:r>
            <a:r>
              <a:rPr lang="en-US" dirty="0" smtClean="0"/>
              <a:t>or </a:t>
            </a:r>
            <a:r>
              <a:rPr lang="en-US" dirty="0" smtClean="0"/>
              <a:t>otherwise.</a:t>
            </a:r>
            <a:endParaRPr lang="en-US" dirty="0"/>
          </a:p>
        </p:txBody>
      </p:sp>
    </p:spTree>
    <p:extLst>
      <p:ext uri="{BB962C8B-B14F-4D97-AF65-F5344CB8AC3E}">
        <p14:creationId xmlns:p14="http://schemas.microsoft.com/office/powerpoint/2010/main" val="300392000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38200"/>
            <a:ext cx="8136467"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124200" y="457200"/>
            <a:ext cx="3048000"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Solo amateur “ham” radio operators are sometimes accorded more “envelope” than commercial providers that serve mass customers</a:t>
            </a:r>
            <a:endParaRPr lang="en-US" dirty="0"/>
          </a:p>
        </p:txBody>
      </p:sp>
    </p:spTree>
    <p:extLst>
      <p:ext uri="{BB962C8B-B14F-4D97-AF65-F5344CB8AC3E}">
        <p14:creationId xmlns:p14="http://schemas.microsoft.com/office/powerpoint/2010/main" val="129160975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825"/>
            <a:ext cx="9753600" cy="673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15000" y="110378"/>
            <a:ext cx="2209800" cy="1631216"/>
          </a:xfrm>
          <a:prstGeom prst="rect">
            <a:avLst/>
          </a:prstGeom>
          <a:solidFill>
            <a:schemeClr val="accent5">
              <a:lumMod val="60000"/>
              <a:lumOff val="40000"/>
            </a:schemeClr>
          </a:solidFill>
        </p:spPr>
        <p:txBody>
          <a:bodyPr wrap="square" rtlCol="0">
            <a:spAutoFit/>
          </a:bodyPr>
          <a:lstStyle/>
          <a:p>
            <a:r>
              <a:rPr lang="en-US" sz="2000" b="1" dirty="0" smtClean="0">
                <a:solidFill>
                  <a:srgbClr val="C00000"/>
                </a:solidFill>
              </a:rPr>
              <a:t>What about the American Planning </a:t>
            </a:r>
            <a:r>
              <a:rPr lang="en-US" sz="2000" b="1" dirty="0" smtClean="0">
                <a:solidFill>
                  <a:srgbClr val="C00000"/>
                </a:solidFill>
              </a:rPr>
              <a:t>Association, AIA, ASLA, ULI, and others?</a:t>
            </a:r>
            <a:endParaRPr lang="en-US" sz="2000" b="1" dirty="0">
              <a:solidFill>
                <a:srgbClr val="C00000"/>
              </a:solidFill>
            </a:endParaRPr>
          </a:p>
        </p:txBody>
      </p:sp>
      <p:sp>
        <p:nvSpPr>
          <p:cNvPr id="3" name="TextBox 2"/>
          <p:cNvSpPr txBox="1"/>
          <p:nvPr/>
        </p:nvSpPr>
        <p:spPr>
          <a:xfrm>
            <a:off x="5723467" y="3352800"/>
            <a:ext cx="2362200" cy="224676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000" b="1" dirty="0" smtClean="0">
                <a:solidFill>
                  <a:srgbClr val="FF0000"/>
                </a:solidFill>
              </a:rPr>
              <a:t>National organizations </a:t>
            </a:r>
          </a:p>
          <a:p>
            <a:r>
              <a:rPr lang="en-US" sz="2000" b="1" i="1" dirty="0" smtClean="0">
                <a:solidFill>
                  <a:srgbClr val="FF0000"/>
                </a:solidFill>
              </a:rPr>
              <a:t>“talk the talk”</a:t>
            </a:r>
            <a:r>
              <a:rPr lang="en-US" sz="2000" b="1" dirty="0" smtClean="0">
                <a:solidFill>
                  <a:srgbClr val="FF0000"/>
                </a:solidFill>
              </a:rPr>
              <a:t> </a:t>
            </a:r>
          </a:p>
          <a:p>
            <a:r>
              <a:rPr lang="en-US" sz="2000" b="1" dirty="0" smtClean="0">
                <a:solidFill>
                  <a:srgbClr val="FF0000"/>
                </a:solidFill>
              </a:rPr>
              <a:t>but </a:t>
            </a:r>
            <a:r>
              <a:rPr lang="en-US" sz="2000" b="1" dirty="0" smtClean="0">
                <a:solidFill>
                  <a:srgbClr val="FF0000"/>
                </a:solidFill>
              </a:rPr>
              <a:t>how well do they </a:t>
            </a:r>
            <a:r>
              <a:rPr lang="en-US" sz="2000" b="1" dirty="0" smtClean="0">
                <a:solidFill>
                  <a:srgbClr val="FF0000"/>
                </a:solidFill>
              </a:rPr>
              <a:t>promote </a:t>
            </a:r>
            <a:r>
              <a:rPr lang="en-US" sz="2000" b="1" dirty="0" smtClean="0">
                <a:solidFill>
                  <a:srgbClr val="FF0000"/>
                </a:solidFill>
              </a:rPr>
              <a:t>genuine regulatory sensibility?</a:t>
            </a:r>
            <a:endParaRPr lang="en-US" sz="2000" b="1" dirty="0">
              <a:solidFill>
                <a:srgbClr val="FF0000"/>
              </a:solidFill>
            </a:endParaRPr>
          </a:p>
        </p:txBody>
      </p:sp>
    </p:spTree>
    <p:extLst>
      <p:ext uri="{BB962C8B-B14F-4D97-AF65-F5344CB8AC3E}">
        <p14:creationId xmlns:p14="http://schemas.microsoft.com/office/powerpoint/2010/main" val="407778195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7618413"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00200" y="4191000"/>
            <a:ext cx="4572000" cy="2585323"/>
          </a:xfrm>
          <a:prstGeom prst="rect">
            <a:avLst/>
          </a:prstGeom>
          <a:noFill/>
        </p:spPr>
        <p:txBody>
          <a:bodyPr wrap="square" rtlCol="0">
            <a:spAutoFit/>
          </a:bodyPr>
          <a:lstStyle/>
          <a:p>
            <a:r>
              <a:rPr lang="en-US" dirty="0" smtClean="0"/>
              <a:t>There is considerable focus on the uses of mobile communications, but constraints by regulation continue as if there were no connection between mobile communication and aesthetic constraints.</a:t>
            </a:r>
          </a:p>
          <a:p>
            <a:endParaRPr lang="en-US" dirty="0"/>
          </a:p>
          <a:p>
            <a:r>
              <a:rPr lang="en-US" dirty="0" smtClean="0"/>
              <a:t>State and regional organizations can promote genuine modeling </a:t>
            </a:r>
            <a:r>
              <a:rPr lang="en-US" dirty="0" smtClean="0"/>
              <a:t>capability using a balanced set of criteria: function supported by form.</a:t>
            </a:r>
            <a:endParaRPr lang="en-US" dirty="0"/>
          </a:p>
        </p:txBody>
      </p:sp>
    </p:spTree>
    <p:extLst>
      <p:ext uri="{BB962C8B-B14F-4D97-AF65-F5344CB8AC3E}">
        <p14:creationId xmlns:p14="http://schemas.microsoft.com/office/powerpoint/2010/main" val="259684996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667" y="381000"/>
            <a:ext cx="83058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9600" y="6400800"/>
            <a:ext cx="3429000" cy="369332"/>
          </a:xfrm>
          <a:prstGeom prst="rect">
            <a:avLst/>
          </a:prstGeom>
          <a:noFill/>
        </p:spPr>
        <p:txBody>
          <a:bodyPr wrap="square" rtlCol="0">
            <a:spAutoFit/>
          </a:bodyPr>
          <a:lstStyle/>
          <a:p>
            <a:r>
              <a:rPr lang="en-US" dirty="0" smtClean="0"/>
              <a:t>Sponsored by “Scenic America”</a:t>
            </a:r>
            <a:endParaRPr lang="en-US" dirty="0"/>
          </a:p>
        </p:txBody>
      </p:sp>
      <p:sp>
        <p:nvSpPr>
          <p:cNvPr id="2" name="Oval 1"/>
          <p:cNvSpPr/>
          <p:nvPr/>
        </p:nvSpPr>
        <p:spPr>
          <a:xfrm>
            <a:off x="4343400" y="2209800"/>
            <a:ext cx="1981200" cy="1981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867400" y="990600"/>
            <a:ext cx="22098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Land use policy evaluation of wireless as per aesthetics rather than science.</a:t>
            </a:r>
            <a:endParaRPr lang="en-US" dirty="0"/>
          </a:p>
        </p:txBody>
      </p:sp>
      <p:cxnSp>
        <p:nvCxnSpPr>
          <p:cNvPr id="6" name="Straight Arrow Connector 5"/>
          <p:cNvCxnSpPr/>
          <p:nvPr/>
        </p:nvCxnSpPr>
        <p:spPr>
          <a:xfrm flipH="1">
            <a:off x="5334000" y="2190929"/>
            <a:ext cx="533400" cy="933271"/>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345858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1" y="524933"/>
            <a:ext cx="67056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334000" y="3886200"/>
            <a:ext cx="2971800" cy="203132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We think that the argument is more than a struggle </a:t>
            </a:r>
            <a:r>
              <a:rPr lang="en-US" dirty="0" smtClean="0"/>
              <a:t>between </a:t>
            </a:r>
            <a:r>
              <a:rPr lang="en-US" dirty="0" smtClean="0"/>
              <a:t>“convenience” </a:t>
            </a:r>
            <a:r>
              <a:rPr lang="en-US" dirty="0" smtClean="0"/>
              <a:t>and  hazard.  </a:t>
            </a:r>
            <a:r>
              <a:rPr lang="en-US" dirty="0" smtClean="0"/>
              <a:t>For most people and most organizations, mobile communications is a necessity.</a:t>
            </a:r>
            <a:endParaRPr lang="en-US" dirty="0"/>
          </a:p>
        </p:txBody>
      </p:sp>
    </p:spTree>
    <p:extLst>
      <p:ext uri="{BB962C8B-B14F-4D97-AF65-F5344CB8AC3E}">
        <p14:creationId xmlns:p14="http://schemas.microsoft.com/office/powerpoint/2010/main" val="373982521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2400" dirty="0" smtClean="0">
                <a:solidFill>
                  <a:srgbClr val="C00000"/>
                </a:solidFill>
              </a:rPr>
              <a:t>Local Land Use Planning Policy and Law</a:t>
            </a:r>
            <a:endParaRPr lang="en-US" sz="2400" dirty="0">
              <a:solidFill>
                <a:srgbClr val="C00000"/>
              </a:solidFill>
            </a:endParaRPr>
          </a:p>
        </p:txBody>
      </p:sp>
      <p:sp>
        <p:nvSpPr>
          <p:cNvPr id="3" name="Content Placeholder 2"/>
          <p:cNvSpPr>
            <a:spLocks noGrp="1"/>
          </p:cNvSpPr>
          <p:nvPr>
            <p:ph idx="1"/>
          </p:nvPr>
        </p:nvSpPr>
        <p:spPr>
          <a:xfrm>
            <a:off x="457200" y="1219200"/>
            <a:ext cx="8305800" cy="5029200"/>
          </a:xfrm>
        </p:spPr>
        <p:txBody>
          <a:bodyPr>
            <a:normAutofit fontScale="32500" lnSpcReduction="20000"/>
          </a:bodyPr>
          <a:lstStyle/>
          <a:p>
            <a:pPr marL="0" lvl="0" indent="0">
              <a:buNone/>
            </a:pPr>
            <a:endParaRPr lang="en-US" sz="2800" dirty="0" smtClean="0"/>
          </a:p>
          <a:p>
            <a:pPr marL="0" indent="0">
              <a:buNone/>
            </a:pPr>
            <a:r>
              <a:rPr lang="en-US" sz="2800" dirty="0" smtClean="0"/>
              <a:t>  </a:t>
            </a:r>
          </a:p>
          <a:p>
            <a:pPr>
              <a:buFont typeface="Wingdings" pitchFamily="2" charset="2"/>
              <a:buChar char="§"/>
            </a:pPr>
            <a:r>
              <a:rPr lang="en-US" sz="6200" dirty="0" smtClean="0"/>
              <a:t>The history of land use planning in the United States has been “Euclidean” – separating land uses.  In contrast, GIS inherently integrates.  </a:t>
            </a:r>
          </a:p>
          <a:p>
            <a:pPr>
              <a:buFont typeface="Wingdings" pitchFamily="2" charset="2"/>
              <a:buChar char="§"/>
            </a:pPr>
            <a:endParaRPr lang="en-US" sz="6200" dirty="0" smtClean="0"/>
          </a:p>
          <a:p>
            <a:pPr>
              <a:buFont typeface="Wingdings" pitchFamily="2" charset="2"/>
              <a:buChar char="§"/>
            </a:pPr>
            <a:r>
              <a:rPr lang="en-US" sz="6200" dirty="0" smtClean="0"/>
              <a:t>We </a:t>
            </a:r>
            <a:r>
              <a:rPr lang="en-US" sz="6200" dirty="0"/>
              <a:t>did not find any Utah municipal comprehensive plan that provided enabling language or policy to guide land use controls, including zoning.  Aside from questions of planning law, if the broad design of communities ignores wireless, then it is not surprising if zoning ordinances often do also.  Where zoning does control, the language is strongly conservative</a:t>
            </a:r>
            <a:r>
              <a:rPr lang="en-US" sz="6200" dirty="0" smtClean="0"/>
              <a:t>.</a:t>
            </a:r>
          </a:p>
          <a:p>
            <a:pPr marL="0" indent="0">
              <a:buNone/>
            </a:pPr>
            <a:endParaRPr lang="en-US" sz="6200" dirty="0" smtClean="0"/>
          </a:p>
          <a:p>
            <a:pPr>
              <a:buFont typeface="Wingdings" pitchFamily="2" charset="2"/>
              <a:buChar char="§"/>
            </a:pPr>
            <a:r>
              <a:rPr lang="en-US" sz="6200" dirty="0" smtClean="0"/>
              <a:t>Most regulatory language is scattered across definition sections, supplementary and qualifying and through-out widely varying zoning types.  GIS provides easy tools for visualizing these in combination.</a:t>
            </a:r>
            <a:endParaRPr lang="en-US" sz="6200" dirty="0"/>
          </a:p>
          <a:p>
            <a:pPr>
              <a:buFont typeface="Wingdings" pitchFamily="2" charset="2"/>
              <a:buChar char="§"/>
            </a:pPr>
            <a:endParaRPr lang="en-US" sz="6200" dirty="0"/>
          </a:p>
          <a:p>
            <a:pPr>
              <a:buFont typeface="Wingdings" pitchFamily="2" charset="2"/>
              <a:buChar char="§"/>
            </a:pPr>
            <a:r>
              <a:rPr lang="en-US" sz="6200" dirty="0" smtClean="0"/>
              <a:t>We found that GIS symbolization tools were the strongest aspect of using GIS to integrate wireless with terrain and land use controls.</a:t>
            </a:r>
          </a:p>
          <a:p>
            <a:pPr marL="0" lvl="0" indent="0">
              <a:buNone/>
            </a:pPr>
            <a:endParaRPr lang="en-US" sz="1200" b="1" dirty="0"/>
          </a:p>
          <a:p>
            <a:pPr marL="0" indent="0">
              <a:buNone/>
            </a:pPr>
            <a:endParaRPr lang="en-US" sz="1200" dirty="0"/>
          </a:p>
        </p:txBody>
      </p:sp>
    </p:spTree>
    <p:extLst>
      <p:ext uri="{BB962C8B-B14F-4D97-AF65-F5344CB8AC3E}">
        <p14:creationId xmlns:p14="http://schemas.microsoft.com/office/powerpoint/2010/main" val="40153146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7914" y="1769534"/>
            <a:ext cx="7508651" cy="4921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00200" y="703297"/>
            <a:ext cx="7436595" cy="646331"/>
          </a:xfrm>
          <a:prstGeom prst="rect">
            <a:avLst/>
          </a:prstGeom>
          <a:noFill/>
        </p:spPr>
        <p:txBody>
          <a:bodyPr wrap="square" rtlCol="0">
            <a:spAutoFit/>
          </a:bodyPr>
          <a:lstStyle/>
          <a:p>
            <a:r>
              <a:rPr lang="en-US" sz="3600" b="1" dirty="0" smtClean="0">
                <a:solidFill>
                  <a:prstClr val="black"/>
                </a:solidFill>
                <a:latin typeface="Georgia" pitchFamily="18" charset="0"/>
              </a:rPr>
              <a:t>Paradigm of the databases</a:t>
            </a:r>
            <a:endParaRPr lang="en-US" sz="3600" b="1" dirty="0">
              <a:solidFill>
                <a:prstClr val="black"/>
              </a:solidFill>
              <a:latin typeface="Georgia" pitchFamily="18" charset="0"/>
            </a:endParaRPr>
          </a:p>
        </p:txBody>
      </p:sp>
      <p:sp>
        <p:nvSpPr>
          <p:cNvPr id="2" name="TextBox 1"/>
          <p:cNvSpPr txBox="1"/>
          <p:nvPr/>
        </p:nvSpPr>
        <p:spPr>
          <a:xfrm>
            <a:off x="571500" y="2406134"/>
            <a:ext cx="224790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b="1" dirty="0" smtClean="0">
                <a:solidFill>
                  <a:srgbClr val="FF0000"/>
                </a:solidFill>
              </a:rPr>
              <a:t>King and his </a:t>
            </a:r>
            <a:r>
              <a:rPr lang="en-US" b="1" dirty="0" smtClean="0">
                <a:solidFill>
                  <a:srgbClr val="FF0000"/>
                </a:solidFill>
              </a:rPr>
              <a:t>subject</a:t>
            </a:r>
            <a:endParaRPr lang="en-US" b="1" dirty="0">
              <a:solidFill>
                <a:srgbClr val="FF0000"/>
              </a:solidFill>
            </a:endParaRPr>
          </a:p>
        </p:txBody>
      </p:sp>
      <p:sp>
        <p:nvSpPr>
          <p:cNvPr id="3" name="TextBox 2"/>
          <p:cNvSpPr txBox="1"/>
          <p:nvPr/>
        </p:nvSpPr>
        <p:spPr>
          <a:xfrm>
            <a:off x="7133166" y="2177534"/>
            <a:ext cx="1845732"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b="1" dirty="0" smtClean="0">
                <a:solidFill>
                  <a:srgbClr val="FF0000"/>
                </a:solidFill>
              </a:rPr>
              <a:t>Local newspaper</a:t>
            </a:r>
            <a:endParaRPr lang="en-US" b="1" dirty="0">
              <a:solidFill>
                <a:srgbClr val="FF0000"/>
              </a:solidFill>
            </a:endParaRPr>
          </a:p>
        </p:txBody>
      </p:sp>
      <p:sp>
        <p:nvSpPr>
          <p:cNvPr id="5" name="TextBox 4"/>
          <p:cNvSpPr txBox="1"/>
          <p:nvPr/>
        </p:nvSpPr>
        <p:spPr>
          <a:xfrm>
            <a:off x="647700" y="5642802"/>
            <a:ext cx="232410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b="1" dirty="0" smtClean="0">
                <a:solidFill>
                  <a:srgbClr val="FF0000"/>
                </a:solidFill>
              </a:rPr>
              <a:t>Many </a:t>
            </a:r>
            <a:r>
              <a:rPr lang="en-US" b="1" dirty="0" smtClean="0">
                <a:solidFill>
                  <a:srgbClr val="FF0000"/>
                </a:solidFill>
              </a:rPr>
              <a:t>available news </a:t>
            </a:r>
            <a:r>
              <a:rPr lang="en-US" b="1" dirty="0" smtClean="0">
                <a:solidFill>
                  <a:srgbClr val="FF0000"/>
                </a:solidFill>
              </a:rPr>
              <a:t>media sources </a:t>
            </a:r>
            <a:endParaRPr lang="en-US" b="1" dirty="0">
              <a:solidFill>
                <a:srgbClr val="FF0000"/>
              </a:solidFill>
            </a:endParaRPr>
          </a:p>
        </p:txBody>
      </p:sp>
      <p:sp>
        <p:nvSpPr>
          <p:cNvPr id="6" name="TextBox 5"/>
          <p:cNvSpPr txBox="1"/>
          <p:nvPr/>
        </p:nvSpPr>
        <p:spPr>
          <a:xfrm>
            <a:off x="5598583" y="5634335"/>
            <a:ext cx="2941948"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b="1" dirty="0" smtClean="0">
                <a:solidFill>
                  <a:srgbClr val="FF0000"/>
                </a:solidFill>
              </a:rPr>
              <a:t>Social networking – each person becomes a mobile broadcasting company – infinite audience</a:t>
            </a:r>
            <a:endParaRPr lang="en-US" b="1" dirty="0">
              <a:solidFill>
                <a:srgbClr val="FF0000"/>
              </a:solidFill>
            </a:endParaRPr>
          </a:p>
        </p:txBody>
      </p:sp>
      <p:sp>
        <p:nvSpPr>
          <p:cNvPr id="7" name="TextBox 6"/>
          <p:cNvSpPr txBox="1"/>
          <p:nvPr/>
        </p:nvSpPr>
        <p:spPr>
          <a:xfrm>
            <a:off x="3886200" y="1238347"/>
            <a:ext cx="1600200" cy="369332"/>
          </a:xfrm>
          <a:prstGeom prst="rect">
            <a:avLst/>
          </a:prstGeom>
          <a:noFill/>
        </p:spPr>
        <p:txBody>
          <a:bodyPr wrap="square" rtlCol="0">
            <a:spAutoFit/>
          </a:bodyPr>
          <a:lstStyle/>
          <a:p>
            <a:r>
              <a:rPr lang="en-US" b="1" dirty="0" smtClean="0">
                <a:solidFill>
                  <a:srgbClr val="FF0000"/>
                </a:solidFill>
              </a:rPr>
              <a:t>Source: ESRI</a:t>
            </a:r>
            <a:endParaRPr lang="en-US" b="1" dirty="0">
              <a:solidFill>
                <a:srgbClr val="FF0000"/>
              </a:solidFill>
            </a:endParaRPr>
          </a:p>
        </p:txBody>
      </p:sp>
      <p:cxnSp>
        <p:nvCxnSpPr>
          <p:cNvPr id="15" name="Straight Arrow Connector 14"/>
          <p:cNvCxnSpPr/>
          <p:nvPr/>
        </p:nvCxnSpPr>
        <p:spPr>
          <a:xfrm flipV="1">
            <a:off x="6019800" y="4876802"/>
            <a:ext cx="381000" cy="757533"/>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057400" y="4876800"/>
            <a:ext cx="762000" cy="757535"/>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6705600" y="2362200"/>
            <a:ext cx="363958" cy="60960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497427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399" y="1295400"/>
            <a:ext cx="7162799" cy="5355312"/>
          </a:xfrm>
          <a:prstGeom prst="rect">
            <a:avLst/>
          </a:prstGeom>
        </p:spPr>
        <p:txBody>
          <a:bodyPr wrap="square">
            <a:spAutoFit/>
          </a:bodyPr>
          <a:lstStyle/>
          <a:p>
            <a:pPr marL="285750" lvl="0" indent="-285750">
              <a:buFont typeface="Wingdings" pitchFamily="2" charset="2"/>
              <a:buChar char="§"/>
            </a:pPr>
            <a:r>
              <a:rPr lang="en-US" dirty="0" smtClean="0"/>
              <a:t>Wireless providers appear very interested in quickly reinvesting cost savings into systems that are vulnerable.  </a:t>
            </a:r>
          </a:p>
          <a:p>
            <a:pPr marL="285750" lvl="0" indent="-285750">
              <a:buFont typeface="Wingdings" pitchFamily="2" charset="2"/>
              <a:buChar char="§"/>
            </a:pPr>
            <a:r>
              <a:rPr lang="en-US" dirty="0" smtClean="0"/>
              <a:t>Restrictions to building mounts do not help if there are not buildings.</a:t>
            </a:r>
          </a:p>
          <a:p>
            <a:pPr marL="285750" lvl="0" indent="-285750">
              <a:buFont typeface="Wingdings" pitchFamily="2" charset="2"/>
              <a:buChar char="§"/>
            </a:pPr>
            <a:r>
              <a:rPr lang="en-US" dirty="0" smtClean="0"/>
              <a:t>Buildings create obstructions that limit their value as mounts.</a:t>
            </a:r>
          </a:p>
          <a:p>
            <a:pPr marL="285750" lvl="0" indent="-285750">
              <a:buFont typeface="Wingdings" pitchFamily="2" charset="2"/>
              <a:buChar char="§"/>
            </a:pPr>
            <a:r>
              <a:rPr lang="en-US" dirty="0" smtClean="0"/>
              <a:t>Many ordinances require submission of wireless plans, very different from requirements for establishing a shoe store.</a:t>
            </a:r>
          </a:p>
          <a:p>
            <a:pPr marL="285750" lvl="0" indent="-285750">
              <a:buFont typeface="Wingdings" pitchFamily="2" charset="2"/>
              <a:buChar char="§"/>
            </a:pPr>
            <a:r>
              <a:rPr lang="en-US" dirty="0" smtClean="0"/>
              <a:t>Few local units of government have GIS or other databases that focus on the range of needs inherent to wireless.  There is no “champion” for inventories and network tracking for communications parallel to more traditional networks for water, sewer and roads.</a:t>
            </a:r>
          </a:p>
          <a:p>
            <a:pPr marL="285750" lvl="0" indent="-285750">
              <a:buFont typeface="Wingdings" pitchFamily="2" charset="2"/>
              <a:buChar char="§"/>
            </a:pPr>
            <a:r>
              <a:rPr lang="en-US" dirty="0" smtClean="0"/>
              <a:t>Enterprise-level GIS can apply to municipalities as well as private business  - disconnects abound in both: wireless engineers have to filter through marketing, site management, and sales.  The same is true within City Hall.  GIS is a bridge.</a:t>
            </a:r>
          </a:p>
          <a:p>
            <a:pPr marL="285750" lvl="0" indent="-285750">
              <a:buFont typeface="Wingdings" pitchFamily="2" charset="2"/>
              <a:buChar char="§"/>
            </a:pPr>
            <a:r>
              <a:rPr lang="en-US" dirty="0" smtClean="0"/>
              <a:t>We wonder about the possibility for </a:t>
            </a:r>
            <a:r>
              <a:rPr lang="en-US" dirty="0" err="1" smtClean="0"/>
              <a:t>ArcReader</a:t>
            </a:r>
            <a:r>
              <a:rPr lang="en-US" dirty="0" smtClean="0"/>
              <a:t>, </a:t>
            </a:r>
            <a:r>
              <a:rPr lang="en-US" dirty="0" err="1" smtClean="0"/>
              <a:t>ArcExplorer</a:t>
            </a:r>
            <a:r>
              <a:rPr lang="en-US" dirty="0" smtClean="0"/>
              <a:t> and ESRI Community Maps, along with Google Maps and Bing to further extend GIS tools to the neighborhood level.</a:t>
            </a:r>
          </a:p>
          <a:p>
            <a:pPr marL="285750" lvl="0" indent="-285750">
              <a:buFontTx/>
              <a:buChar char="-"/>
            </a:pPr>
            <a:endParaRPr lang="en-US" dirty="0" smtClean="0"/>
          </a:p>
          <a:p>
            <a:pPr lvl="0"/>
            <a:endParaRPr lang="en-US" dirty="0"/>
          </a:p>
        </p:txBody>
      </p:sp>
      <p:sp>
        <p:nvSpPr>
          <p:cNvPr id="5" name="TextBox 4"/>
          <p:cNvSpPr txBox="1"/>
          <p:nvPr/>
        </p:nvSpPr>
        <p:spPr>
          <a:xfrm>
            <a:off x="2743198" y="557814"/>
            <a:ext cx="3505200" cy="461665"/>
          </a:xfrm>
          <a:prstGeom prst="rect">
            <a:avLst/>
          </a:prstGeom>
          <a:noFill/>
        </p:spPr>
        <p:txBody>
          <a:bodyPr wrap="square" rtlCol="0">
            <a:spAutoFit/>
          </a:bodyPr>
          <a:lstStyle/>
          <a:p>
            <a:r>
              <a:rPr lang="en-US" sz="2400" dirty="0" smtClean="0">
                <a:solidFill>
                  <a:srgbClr val="C00000"/>
                </a:solidFill>
              </a:rPr>
              <a:t>Competing Policy Issues</a:t>
            </a:r>
            <a:endParaRPr lang="en-US" sz="2400" dirty="0">
              <a:solidFill>
                <a:srgbClr val="C00000"/>
              </a:solidFill>
            </a:endParaRPr>
          </a:p>
        </p:txBody>
      </p:sp>
    </p:spTree>
    <p:extLst>
      <p:ext uri="{BB962C8B-B14F-4D97-AF65-F5344CB8AC3E}">
        <p14:creationId xmlns:p14="http://schemas.microsoft.com/office/powerpoint/2010/main" val="76711928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
            <a:ext cx="9753600" cy="7315200"/>
          </a:xfrm>
          <a:prstGeom prst="rect">
            <a:avLst/>
          </a:prstGeom>
          <a:ln/>
          <a:extLst/>
        </p:spPr>
        <p:style>
          <a:lnRef idx="1">
            <a:schemeClr val="accent3"/>
          </a:lnRef>
          <a:fillRef idx="2">
            <a:schemeClr val="accent3"/>
          </a:fillRef>
          <a:effectRef idx="1">
            <a:schemeClr val="accent3"/>
          </a:effectRef>
          <a:fontRef idx="minor">
            <a:schemeClr val="dk1"/>
          </a:fontRef>
        </p:style>
      </p:pic>
      <p:sp>
        <p:nvSpPr>
          <p:cNvPr id="2" name="TextBox 1"/>
          <p:cNvSpPr txBox="1"/>
          <p:nvPr/>
        </p:nvSpPr>
        <p:spPr>
          <a:xfrm>
            <a:off x="5715000" y="228600"/>
            <a:ext cx="2819400" cy="369331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GIS software has some capability for various forms of “photo </a:t>
            </a:r>
            <a:r>
              <a:rPr lang="en-US" dirty="0" err="1" smtClean="0"/>
              <a:t>sims</a:t>
            </a:r>
            <a:r>
              <a:rPr lang="en-US" dirty="0" smtClean="0"/>
              <a:t>” and other visualization tools  ‘hyperlinked’ in features classes.  </a:t>
            </a:r>
          </a:p>
          <a:p>
            <a:endParaRPr lang="en-US" dirty="0"/>
          </a:p>
          <a:p>
            <a:r>
              <a:rPr lang="en-US" dirty="0" smtClean="0"/>
              <a:t>Real-time modeling can support policy plan design scenarios and regulatory site plan reviews, particularly for difficult conditional-use standards.  </a:t>
            </a:r>
            <a:endParaRPr lang="en-US" dirty="0"/>
          </a:p>
        </p:txBody>
      </p:sp>
    </p:spTree>
    <p:extLst>
      <p:ext uri="{BB962C8B-B14F-4D97-AF65-F5344CB8AC3E}">
        <p14:creationId xmlns:p14="http://schemas.microsoft.com/office/powerpoint/2010/main" val="141665797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9003"/>
          <a:stretch/>
        </p:blipFill>
        <p:spPr bwMode="auto">
          <a:xfrm>
            <a:off x="265698" y="1351133"/>
            <a:ext cx="8695038" cy="4719309"/>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65699" y="1627674"/>
            <a:ext cx="8695038" cy="1168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51133"/>
            <a:ext cx="5436972" cy="3262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4129" y="1519900"/>
            <a:ext cx="2987986" cy="1419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1772" y="2938977"/>
            <a:ext cx="2987986" cy="1173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5417758" y="4112872"/>
            <a:ext cx="3510883" cy="805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926757" y="381000"/>
            <a:ext cx="7467600" cy="7078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000" b="1" dirty="0" smtClean="0">
                <a:solidFill>
                  <a:prstClr val="black"/>
                </a:solidFill>
                <a:latin typeface="Georgia" pitchFamily="18" charset="0"/>
              </a:rPr>
              <a:t>(1</a:t>
            </a:r>
            <a:r>
              <a:rPr lang="en-US" sz="2000" b="1" baseline="30000" dirty="0" smtClean="0">
                <a:solidFill>
                  <a:prstClr val="black"/>
                </a:solidFill>
                <a:latin typeface="Georgia" pitchFamily="18" charset="0"/>
              </a:rPr>
              <a:t>st</a:t>
            </a:r>
            <a:r>
              <a:rPr lang="en-US" sz="2000" b="1" dirty="0" smtClean="0">
                <a:solidFill>
                  <a:prstClr val="black"/>
                </a:solidFill>
                <a:latin typeface="Georgia" pitchFamily="18" charset="0"/>
              </a:rPr>
              <a:t> Run Sample) Park City, UT – related Telecommunication Ordinances</a:t>
            </a:r>
            <a:endParaRPr lang="en-US" sz="2000" b="1" dirty="0">
              <a:solidFill>
                <a:prstClr val="black"/>
              </a:solidFill>
              <a:latin typeface="Georgia" pitchFamily="18" charset="0"/>
            </a:endParaRPr>
          </a:p>
        </p:txBody>
      </p:sp>
    </p:spTree>
    <p:extLst>
      <p:ext uri="{BB962C8B-B14F-4D97-AF65-F5344CB8AC3E}">
        <p14:creationId xmlns:p14="http://schemas.microsoft.com/office/powerpoint/2010/main" val="221798230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100692" y="1079371"/>
            <a:ext cx="6994525" cy="501520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693" y="3389998"/>
            <a:ext cx="6908800"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693" y="4967541"/>
            <a:ext cx="670877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693" y="2237473"/>
            <a:ext cx="68897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0693" y="1075423"/>
            <a:ext cx="6994525" cy="11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0693" y="4161523"/>
            <a:ext cx="6737350"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0693" y="5437355"/>
            <a:ext cx="5640388"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26757" y="381000"/>
            <a:ext cx="7467600" cy="4001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000" b="1" dirty="0" smtClean="0">
                <a:solidFill>
                  <a:prstClr val="black"/>
                </a:solidFill>
                <a:latin typeface="Georgia" pitchFamily="18" charset="0"/>
              </a:rPr>
              <a:t>Ogden City – related Telecommunication Ordinances</a:t>
            </a:r>
            <a:endParaRPr lang="en-US" sz="2000" b="1" dirty="0">
              <a:solidFill>
                <a:prstClr val="black"/>
              </a:solidFill>
              <a:latin typeface="Georgia" pitchFamily="18" charset="0"/>
            </a:endParaRPr>
          </a:p>
        </p:txBody>
      </p:sp>
      <p:sp>
        <p:nvSpPr>
          <p:cNvPr id="12" name="Rectangle 11"/>
          <p:cNvSpPr/>
          <p:nvPr/>
        </p:nvSpPr>
        <p:spPr>
          <a:xfrm>
            <a:off x="1100693" y="4967541"/>
            <a:ext cx="4766708" cy="14979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1312346" y="3657601"/>
            <a:ext cx="6678097" cy="30480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1318524" y="3973081"/>
            <a:ext cx="2165523" cy="14171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a:off x="5105400" y="3527400"/>
            <a:ext cx="2885043" cy="14171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1131371" y="2743200"/>
            <a:ext cx="6859072" cy="30480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4343400" y="1484162"/>
            <a:ext cx="3647044" cy="10432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1131371" y="1636562"/>
            <a:ext cx="468829" cy="11603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71999363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243" y="981165"/>
            <a:ext cx="5169085" cy="205740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473" y="3800565"/>
            <a:ext cx="5118627" cy="210474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673" y="1644299"/>
            <a:ext cx="3251730" cy="320040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232505" y="466875"/>
            <a:ext cx="3136557" cy="4001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000" b="1" dirty="0" smtClean="0">
                <a:solidFill>
                  <a:prstClr val="black"/>
                </a:solidFill>
                <a:latin typeface="Georgia" pitchFamily="18" charset="0"/>
              </a:rPr>
              <a:t>Utah County</a:t>
            </a:r>
            <a:endParaRPr lang="en-US" sz="2000" b="1" dirty="0">
              <a:solidFill>
                <a:prstClr val="black"/>
              </a:solidFill>
              <a:latin typeface="Georgia" pitchFamily="18" charset="0"/>
            </a:endParaRPr>
          </a:p>
        </p:txBody>
      </p:sp>
      <p:sp>
        <p:nvSpPr>
          <p:cNvPr id="10" name="TextBox 9"/>
          <p:cNvSpPr txBox="1"/>
          <p:nvPr/>
        </p:nvSpPr>
        <p:spPr>
          <a:xfrm>
            <a:off x="1854463" y="3246558"/>
            <a:ext cx="1892643" cy="4001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000" b="1" dirty="0" smtClean="0">
                <a:solidFill>
                  <a:prstClr val="black"/>
                </a:solidFill>
                <a:latin typeface="Georgia" pitchFamily="18" charset="0"/>
              </a:rPr>
              <a:t>City of Moab</a:t>
            </a:r>
            <a:endParaRPr lang="en-US" sz="2000" b="1" dirty="0">
              <a:solidFill>
                <a:prstClr val="black"/>
              </a:solidFill>
              <a:latin typeface="Georgia" pitchFamily="18" charset="0"/>
            </a:endParaRPr>
          </a:p>
        </p:txBody>
      </p:sp>
      <p:sp>
        <p:nvSpPr>
          <p:cNvPr id="11" name="TextBox 10"/>
          <p:cNvSpPr txBox="1"/>
          <p:nvPr/>
        </p:nvSpPr>
        <p:spPr>
          <a:xfrm>
            <a:off x="6331216" y="1133565"/>
            <a:ext cx="1892643" cy="4001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000" b="1" dirty="0" smtClean="0">
                <a:solidFill>
                  <a:prstClr val="black"/>
                </a:solidFill>
                <a:latin typeface="Georgia" pitchFamily="18" charset="0"/>
              </a:rPr>
              <a:t>City of Orem</a:t>
            </a:r>
            <a:endParaRPr lang="en-US" sz="2000" b="1" dirty="0">
              <a:solidFill>
                <a:prstClr val="black"/>
              </a:solidFill>
              <a:latin typeface="Georgia" pitchFamily="18" charset="0"/>
            </a:endParaRPr>
          </a:p>
        </p:txBody>
      </p:sp>
      <p:sp>
        <p:nvSpPr>
          <p:cNvPr id="5" name="Rectangle 4"/>
          <p:cNvSpPr/>
          <p:nvPr/>
        </p:nvSpPr>
        <p:spPr>
          <a:xfrm>
            <a:off x="990600" y="4879710"/>
            <a:ext cx="4343400" cy="785863"/>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97860551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9359103"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7200" y="2438400"/>
            <a:ext cx="1371600" cy="4031873"/>
          </a:xfrm>
          <a:prstGeom prst="rect">
            <a:avLst/>
          </a:prstGeom>
          <a:noFill/>
        </p:spPr>
        <p:txBody>
          <a:bodyPr wrap="square" rtlCol="0">
            <a:spAutoFit/>
          </a:bodyPr>
          <a:lstStyle/>
          <a:p>
            <a:r>
              <a:rPr lang="en-US" sz="1600" dirty="0" smtClean="0"/>
              <a:t>This “model” community actually has much more restrictive separation requirements than most.  </a:t>
            </a:r>
            <a:endParaRPr lang="en-US" sz="1600" dirty="0" smtClean="0"/>
          </a:p>
          <a:p>
            <a:endParaRPr lang="en-US" sz="1600" dirty="0"/>
          </a:p>
          <a:p>
            <a:r>
              <a:rPr lang="en-US" sz="1600" dirty="0" smtClean="0"/>
              <a:t>No surprise that wireless </a:t>
            </a:r>
            <a:r>
              <a:rPr lang="en-US" sz="1600" dirty="0" smtClean="0"/>
              <a:t>planner </a:t>
            </a:r>
            <a:r>
              <a:rPr lang="en-US" sz="1600" dirty="0" smtClean="0"/>
              <a:t>laments that the ‘model’ </a:t>
            </a:r>
            <a:r>
              <a:rPr lang="en-US" sz="1600" dirty="0" smtClean="0"/>
              <a:t>is not getting used.</a:t>
            </a:r>
            <a:endParaRPr lang="en-US" sz="1600" dirty="0"/>
          </a:p>
        </p:txBody>
      </p:sp>
      <p:cxnSp>
        <p:nvCxnSpPr>
          <p:cNvPr id="4" name="Straight Arrow Connector 3"/>
          <p:cNvCxnSpPr/>
          <p:nvPr/>
        </p:nvCxnSpPr>
        <p:spPr>
          <a:xfrm flipV="1">
            <a:off x="1828800" y="2667001"/>
            <a:ext cx="3124200" cy="1367900"/>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4953000" y="1828800"/>
            <a:ext cx="1066800" cy="12192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32336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rgbClr val="C00000"/>
                </a:solidFill>
              </a:rPr>
              <a:t>S</a:t>
            </a:r>
            <a:r>
              <a:rPr lang="en-US" sz="2400" dirty="0" smtClean="0">
                <a:solidFill>
                  <a:srgbClr val="C00000"/>
                </a:solidFill>
              </a:rPr>
              <a:t>ample Ordinance Modifications</a:t>
            </a:r>
            <a:endParaRPr lang="en-US" sz="2400" dirty="0">
              <a:solidFill>
                <a:srgbClr val="C00000"/>
              </a:solidFill>
            </a:endParaRPr>
          </a:p>
        </p:txBody>
      </p:sp>
      <p:sp>
        <p:nvSpPr>
          <p:cNvPr id="3" name="Content Placeholder 2"/>
          <p:cNvSpPr>
            <a:spLocks noGrp="1"/>
          </p:cNvSpPr>
          <p:nvPr>
            <p:ph idx="1"/>
          </p:nvPr>
        </p:nvSpPr>
        <p:spPr/>
        <p:txBody>
          <a:bodyPr>
            <a:normAutofit fontScale="85000" lnSpcReduction="10000"/>
          </a:bodyPr>
          <a:lstStyle/>
          <a:p>
            <a:pPr>
              <a:buFont typeface="Wingdings" pitchFamily="2" charset="2"/>
              <a:buChar char="§"/>
            </a:pPr>
            <a:r>
              <a:rPr lang="en-US" sz="2000" b="1" dirty="0" smtClean="0"/>
              <a:t>“</a:t>
            </a:r>
            <a:r>
              <a:rPr lang="en-US" sz="2000" dirty="0"/>
              <a:t>Transportation Objective 4.5.1: Develop a greater recognition and understanding of the relationships between land use, economic development, community identity and transportation </a:t>
            </a:r>
            <a:r>
              <a:rPr lang="en-US" sz="2000" i="1" u="sng" dirty="0">
                <a:solidFill>
                  <a:srgbClr val="FF0000"/>
                </a:solidFill>
              </a:rPr>
              <a:t>and communication facilities</a:t>
            </a:r>
            <a:r>
              <a:rPr lang="en-US" sz="2000" u="sng" dirty="0" smtClean="0"/>
              <a:t>.</a:t>
            </a:r>
          </a:p>
          <a:p>
            <a:pPr>
              <a:buFont typeface="Wingdings" pitchFamily="2" charset="2"/>
              <a:buChar char="§"/>
            </a:pPr>
            <a:r>
              <a:rPr lang="en-US" sz="2000" dirty="0" smtClean="0"/>
              <a:t>Community planning is heavily involving in marketing for business investment.  We found no evidence that communities want business investment by the wireless industry, perhaps because the service is not “visible” but the antennae are.</a:t>
            </a:r>
          </a:p>
          <a:p>
            <a:pPr>
              <a:buFont typeface="Wingdings" pitchFamily="2" charset="2"/>
              <a:buChar char="§"/>
            </a:pPr>
            <a:r>
              <a:rPr lang="en-US" sz="2000" dirty="0" smtClean="0"/>
              <a:t>Planning language may tout a community as </a:t>
            </a:r>
            <a:r>
              <a:rPr lang="en-US" sz="2000" i="1" dirty="0" smtClean="0">
                <a:solidFill>
                  <a:srgbClr val="C00000"/>
                </a:solidFill>
              </a:rPr>
              <a:t>“#1 in community baseball” </a:t>
            </a:r>
            <a:r>
              <a:rPr lang="en-US" sz="2000" dirty="0" smtClean="0"/>
              <a:t>or </a:t>
            </a:r>
            <a:r>
              <a:rPr lang="en-US" sz="2000" i="1" dirty="0" smtClean="0">
                <a:solidFill>
                  <a:srgbClr val="C00000"/>
                </a:solidFill>
              </a:rPr>
              <a:t>“business-friendly” </a:t>
            </a:r>
            <a:r>
              <a:rPr lang="en-US" sz="2000" dirty="0" smtClean="0"/>
              <a:t>– visualization could make such marketing terms more inclusive.  It’s great to be the </a:t>
            </a:r>
            <a:r>
              <a:rPr lang="en-US" sz="2000" dirty="0" smtClean="0">
                <a:solidFill>
                  <a:srgbClr val="C00000"/>
                </a:solidFill>
              </a:rPr>
              <a:t>sugar beet capitol </a:t>
            </a:r>
            <a:r>
              <a:rPr lang="en-US" sz="2000" dirty="0" smtClean="0"/>
              <a:t>of the world - - what about the being fastest wireless network in the west.</a:t>
            </a:r>
          </a:p>
          <a:p>
            <a:pPr>
              <a:buFont typeface="Wingdings" pitchFamily="2" charset="2"/>
              <a:buChar char="§"/>
            </a:pPr>
            <a:r>
              <a:rPr lang="en-US" sz="2000" dirty="0" smtClean="0"/>
              <a:t>Instead, wireless providers routinely disclaim with </a:t>
            </a:r>
            <a:r>
              <a:rPr lang="en-US" sz="2000" i="1" dirty="0" smtClean="0">
                <a:solidFill>
                  <a:srgbClr val="C00000"/>
                </a:solidFill>
              </a:rPr>
              <a:t>“not available in all areas.”</a:t>
            </a:r>
          </a:p>
          <a:p>
            <a:pPr>
              <a:buFont typeface="Wingdings" pitchFamily="2" charset="2"/>
              <a:buChar char="§"/>
            </a:pPr>
            <a:r>
              <a:rPr lang="en-US" sz="2000" dirty="0" smtClean="0"/>
              <a:t>“Free-standing wireless antennae may not extend above heights for all uses in &lt;zone&gt; or 70 feet, whichever is less.” &lt;by definition, antennae may not rise above line-of-sight obstacles, or worse.</a:t>
            </a:r>
          </a:p>
          <a:p>
            <a:pPr>
              <a:buFont typeface="Wingdings" pitchFamily="2" charset="2"/>
              <a:buChar char="§"/>
            </a:pPr>
            <a:r>
              <a:rPr lang="en-US" sz="2000" dirty="0" smtClean="0"/>
              <a:t>Utah League of Cities and Towns has model ordinances and other tech help for such things as street trees and wind generators. </a:t>
            </a:r>
            <a:r>
              <a:rPr lang="en-US" sz="2000" dirty="0" smtClean="0"/>
              <a:t> No evidence was found in support for communication technology design allowances. </a:t>
            </a:r>
            <a:endParaRPr lang="en-US" sz="2000" dirty="0" smtClean="0"/>
          </a:p>
          <a:p>
            <a:endParaRPr lang="en-US" sz="2000" dirty="0"/>
          </a:p>
        </p:txBody>
      </p:sp>
    </p:spTree>
    <p:extLst>
      <p:ext uri="{BB962C8B-B14F-4D97-AF65-F5344CB8AC3E}">
        <p14:creationId xmlns:p14="http://schemas.microsoft.com/office/powerpoint/2010/main" val="129905633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52600"/>
            <a:ext cx="8534400"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981200" y="4648199"/>
            <a:ext cx="4648200" cy="1200329"/>
          </a:xfrm>
          <a:prstGeom prst="rect">
            <a:avLst/>
          </a:prstGeom>
          <a:noFill/>
        </p:spPr>
        <p:txBody>
          <a:bodyPr wrap="square" rtlCol="0">
            <a:spAutoFit/>
          </a:bodyPr>
          <a:lstStyle/>
          <a:p>
            <a:r>
              <a:rPr lang="en-US" dirty="0" smtClean="0"/>
              <a:t>In many ordinances, wireless facilities are regulated with much of the same language and terms for such things as </a:t>
            </a:r>
            <a:r>
              <a:rPr lang="en-US" i="1" dirty="0" smtClean="0"/>
              <a:t>“Class A Beer” </a:t>
            </a:r>
            <a:r>
              <a:rPr lang="en-US" dirty="0" smtClean="0"/>
              <a:t>outlets and ‘dog and cat grooming.”  </a:t>
            </a:r>
            <a:endParaRPr lang="en-US" dirty="0"/>
          </a:p>
        </p:txBody>
      </p:sp>
    </p:spTree>
    <p:extLst>
      <p:ext uri="{BB962C8B-B14F-4D97-AF65-F5344CB8AC3E}">
        <p14:creationId xmlns:p14="http://schemas.microsoft.com/office/powerpoint/2010/main" val="311052051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66090"/>
            <a:ext cx="8077200" cy="5463310"/>
          </a:xfrm>
        </p:spPr>
        <p:txBody>
          <a:bodyPr>
            <a:noAutofit/>
          </a:bodyPr>
          <a:lstStyle/>
          <a:p>
            <a:pPr lvl="0" algn="l"/>
            <a:r>
              <a:rPr lang="en-US" sz="1800" dirty="0" smtClean="0"/>
              <a:t/>
            </a:r>
            <a:br>
              <a:rPr lang="en-US" sz="1800" dirty="0" smtClean="0"/>
            </a:br>
            <a:r>
              <a:rPr lang="en-US" sz="1800" dirty="0"/>
              <a:t/>
            </a:r>
            <a:br>
              <a:rPr lang="en-US" sz="1800" dirty="0"/>
            </a:br>
            <a:r>
              <a:rPr lang="en-US" sz="1800" dirty="0" smtClean="0"/>
              <a:t>- Regulatory </a:t>
            </a:r>
            <a:r>
              <a:rPr lang="en-US" sz="1800" dirty="0"/>
              <a:t>reform could have a multiplier effect on reducing some very costly aspects of networks: being held “hostage” by land owners for prime sites in markets that are more constrained than they </a:t>
            </a:r>
            <a:r>
              <a:rPr lang="en-US" sz="1800" dirty="0" smtClean="0"/>
              <a:t>appear.</a:t>
            </a:r>
            <a:br>
              <a:rPr lang="en-US" sz="1800" dirty="0" smtClean="0"/>
            </a:br>
            <a:r>
              <a:rPr lang="en-US" sz="1800" dirty="0" smtClean="0"/>
              <a:t/>
            </a:r>
            <a:br>
              <a:rPr lang="en-US" sz="1800" dirty="0" smtClean="0"/>
            </a:br>
            <a:r>
              <a:rPr lang="en-US" sz="1800" dirty="0" smtClean="0"/>
              <a:t>- Consistency across jurisdictions in plan approval requirements can reduce business cost by bringing time-saving economies-of-scale in preparing and negotiating land use entitlements.</a:t>
            </a:r>
            <a:br>
              <a:rPr lang="en-US" sz="1800" dirty="0" smtClean="0"/>
            </a:br>
            <a:r>
              <a:rPr lang="en-US" sz="1800" dirty="0" smtClean="0"/>
              <a:t/>
            </a:r>
            <a:br>
              <a:rPr lang="en-US" sz="1800" dirty="0" smtClean="0"/>
            </a:br>
            <a:r>
              <a:rPr lang="en-US" sz="1800" dirty="0" smtClean="0"/>
              <a:t>inherently</a:t>
            </a:r>
            <a:r>
              <a:rPr lang="en-US" sz="1800" dirty="0" smtClean="0"/>
              <a:t>, private companies do not want to reveal sensitive information about apparent business weakness in order to make an argument for business approval.</a:t>
            </a:r>
            <a:br>
              <a:rPr lang="en-US" sz="1800" dirty="0" smtClean="0"/>
            </a:br>
            <a:r>
              <a:rPr lang="en-US" sz="1800" dirty="0" smtClean="0"/>
              <a:t/>
            </a:r>
            <a:br>
              <a:rPr lang="en-US" sz="1800" dirty="0" smtClean="0"/>
            </a:br>
            <a:r>
              <a:rPr lang="en-US" sz="1800" dirty="0" smtClean="0"/>
              <a:t>- inherently, buying shoes at a shoe story doesn’t depend on how many shoe stores are nearby – but for people buying wireless service, the network of service outlets is crucial.  This unique condition begs the question of regulating wireless using different tools.  GIS visualization could be one of those tools.</a:t>
            </a:r>
            <a:br>
              <a:rPr lang="en-US" sz="1800" dirty="0" smtClean="0"/>
            </a:br>
            <a:r>
              <a:rPr lang="en-US" sz="1800" dirty="0" smtClean="0"/>
              <a:t/>
            </a:r>
            <a:br>
              <a:rPr lang="en-US" sz="1800" dirty="0" smtClean="0"/>
            </a:br>
            <a:r>
              <a:rPr lang="en-US" sz="1800" dirty="0" smtClean="0"/>
              <a:t>- desktop software and hardware can go a long way if umbrella organizations assist in development of “apps” and specifications for spatial modeling.  ESRI is moving in that direction on many other fronts, including utility networks that could easily include wireless.</a:t>
            </a:r>
            <a:br>
              <a:rPr lang="en-US" sz="1800" dirty="0" smtClean="0"/>
            </a:br>
            <a:r>
              <a:rPr lang="en-US" sz="1800" dirty="0" smtClean="0"/>
              <a:t/>
            </a:r>
            <a:br>
              <a:rPr lang="en-US" sz="1800" dirty="0" smtClean="0"/>
            </a:br>
            <a:endParaRPr lang="en-US" sz="1800" dirty="0"/>
          </a:p>
        </p:txBody>
      </p:sp>
      <p:sp>
        <p:nvSpPr>
          <p:cNvPr id="4" name="TextBox 3"/>
          <p:cNvSpPr txBox="1"/>
          <p:nvPr/>
        </p:nvSpPr>
        <p:spPr>
          <a:xfrm>
            <a:off x="3124200" y="401858"/>
            <a:ext cx="2590800" cy="461665"/>
          </a:xfrm>
          <a:prstGeom prst="rect">
            <a:avLst/>
          </a:prstGeom>
          <a:noFill/>
        </p:spPr>
        <p:txBody>
          <a:bodyPr wrap="square" rtlCol="0">
            <a:spAutoFit/>
          </a:bodyPr>
          <a:lstStyle/>
          <a:p>
            <a:r>
              <a:rPr lang="en-US" sz="2400" dirty="0" smtClean="0">
                <a:solidFill>
                  <a:srgbClr val="C00000"/>
                </a:solidFill>
              </a:rPr>
              <a:t>A Few Conclusions</a:t>
            </a:r>
            <a:endParaRPr lang="en-US" sz="2400" dirty="0">
              <a:solidFill>
                <a:srgbClr val="C00000"/>
              </a:solidFill>
            </a:endParaRPr>
          </a:p>
        </p:txBody>
      </p:sp>
    </p:spTree>
    <p:extLst>
      <p:ext uri="{BB962C8B-B14F-4D97-AF65-F5344CB8AC3E}">
        <p14:creationId xmlns:p14="http://schemas.microsoft.com/office/powerpoint/2010/main" val="236917435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304800"/>
            <a:ext cx="3886200" cy="715962"/>
          </a:xfrm>
        </p:spPr>
        <p:txBody>
          <a:bodyPr>
            <a:normAutofit/>
          </a:bodyPr>
          <a:lstStyle/>
          <a:p>
            <a:r>
              <a:rPr lang="en-US" sz="2400" dirty="0" smtClean="0">
                <a:solidFill>
                  <a:srgbClr val="C00000"/>
                </a:solidFill>
              </a:rPr>
              <a:t>Conclusions, </a:t>
            </a:r>
            <a:r>
              <a:rPr lang="en-US" sz="2400" dirty="0" err="1" smtClean="0">
                <a:solidFill>
                  <a:srgbClr val="C00000"/>
                </a:solidFill>
              </a:rPr>
              <a:t>con’t</a:t>
            </a:r>
            <a:r>
              <a:rPr lang="en-US" sz="2400" dirty="0" smtClean="0">
                <a:solidFill>
                  <a:srgbClr val="C00000"/>
                </a:solidFill>
              </a:rPr>
              <a:t>.</a:t>
            </a:r>
            <a:endParaRPr lang="en-US" sz="2400" dirty="0">
              <a:solidFill>
                <a:srgbClr val="C00000"/>
              </a:solidFill>
            </a:endParaRPr>
          </a:p>
        </p:txBody>
      </p:sp>
      <p:sp>
        <p:nvSpPr>
          <p:cNvPr id="3" name="Content Placeholder 2"/>
          <p:cNvSpPr>
            <a:spLocks noGrp="1"/>
          </p:cNvSpPr>
          <p:nvPr>
            <p:ph idx="1"/>
          </p:nvPr>
        </p:nvSpPr>
        <p:spPr>
          <a:xfrm>
            <a:off x="457200" y="1066800"/>
            <a:ext cx="8229600" cy="5059363"/>
          </a:xfrm>
        </p:spPr>
        <p:txBody>
          <a:bodyPr>
            <a:normAutofit/>
          </a:bodyPr>
          <a:lstStyle/>
          <a:p>
            <a:pPr>
              <a:buFont typeface="Wingdings" pitchFamily="2" charset="2"/>
              <a:buChar char="§"/>
            </a:pPr>
            <a:r>
              <a:rPr lang="en-US" sz="2000" dirty="0" smtClean="0"/>
              <a:t>Being able to take control of visualizing wireless networks makes the consumer and local government more able to take responsibility for a neglected aspect of system evolution.</a:t>
            </a:r>
          </a:p>
          <a:p>
            <a:pPr>
              <a:buFont typeface="Wingdings" pitchFamily="2" charset="2"/>
              <a:buChar char="§"/>
            </a:pPr>
            <a:r>
              <a:rPr lang="en-US" sz="2000" dirty="0" smtClean="0"/>
              <a:t>Visualizing wireless creates a “negotiable landscape” that is more textured, more responsive and provided more options.</a:t>
            </a:r>
          </a:p>
          <a:p>
            <a:pPr>
              <a:buFont typeface="Wingdings" pitchFamily="2" charset="2"/>
              <a:buChar char="§"/>
            </a:pPr>
            <a:r>
              <a:rPr lang="en-US" sz="2000" dirty="0" smtClean="0"/>
              <a:t>Land use control can be more viewed as “land use opportunity” when wireless can be visualized by how the service looks rather than just on how the antenna looks.</a:t>
            </a:r>
          </a:p>
          <a:p>
            <a:pPr>
              <a:buFont typeface="Wingdings" pitchFamily="2" charset="2"/>
              <a:buChar char="§"/>
            </a:pPr>
            <a:r>
              <a:rPr lang="en-US" sz="2000" dirty="0" smtClean="0"/>
              <a:t>Regional organizations that routinely maintain inventories of land uses and promote regional policy cooperation could include wireless as a community asset rather than a neighborhood-level NIMBY nuisance.</a:t>
            </a:r>
          </a:p>
          <a:p>
            <a:pPr>
              <a:buFont typeface="Wingdings" pitchFamily="2" charset="2"/>
              <a:buChar char="§"/>
            </a:pPr>
            <a:r>
              <a:rPr lang="en-US" sz="2000" dirty="0" smtClean="0"/>
              <a:t>GIS groups already have relationships with allied organizations: AIA, APA, ASLA, LCT, ICMA, CPP, Envision Utah, AGRC, COGS.  The structure exists.</a:t>
            </a:r>
          </a:p>
          <a:p>
            <a:pPr>
              <a:buFont typeface="Wingdings" pitchFamily="2" charset="2"/>
              <a:buChar char="§"/>
            </a:pPr>
            <a:r>
              <a:rPr lang="en-US" sz="2000" dirty="0" smtClean="0"/>
              <a:t>Our own workflow  begs for continued development for workflow, scripting and model building.</a:t>
            </a:r>
            <a:endParaRPr lang="en-US" sz="2000" dirty="0"/>
          </a:p>
        </p:txBody>
      </p:sp>
    </p:spTree>
    <p:extLst>
      <p:ext uri="{BB962C8B-B14F-4D97-AF65-F5344CB8AC3E}">
        <p14:creationId xmlns:p14="http://schemas.microsoft.com/office/powerpoint/2010/main" val="26335923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7661" y="228600"/>
            <a:ext cx="8458334" cy="484423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166" y="5257800"/>
            <a:ext cx="8448675" cy="1457325"/>
          </a:xfrm>
          <a:prstGeom prst="rect">
            <a:avLst/>
          </a:prstGeom>
        </p:spPr>
      </p:pic>
      <p:sp>
        <p:nvSpPr>
          <p:cNvPr id="2" name="TextBox 1"/>
          <p:cNvSpPr txBox="1"/>
          <p:nvPr/>
        </p:nvSpPr>
        <p:spPr>
          <a:xfrm>
            <a:off x="152400" y="3361765"/>
            <a:ext cx="2438400"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solidFill>
                  <a:srgbClr val="FF0000"/>
                </a:solidFill>
              </a:rPr>
              <a:t>USA is not classically a world leader in mobile communications - - room for growth and pressure on network</a:t>
            </a:r>
            <a:endParaRPr lang="en-US" dirty="0">
              <a:solidFill>
                <a:srgbClr val="FF0000"/>
              </a:solidFill>
            </a:endParaRPr>
          </a:p>
        </p:txBody>
      </p:sp>
    </p:spTree>
    <p:extLst>
      <p:ext uri="{BB962C8B-B14F-4D97-AF65-F5344CB8AC3E}">
        <p14:creationId xmlns:p14="http://schemas.microsoft.com/office/powerpoint/2010/main" val="159111296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906963"/>
          </a:xfrm>
        </p:spPr>
        <p:txBody>
          <a:bodyPr>
            <a:normAutofit/>
          </a:bodyPr>
          <a:lstStyle/>
          <a:p>
            <a:pPr>
              <a:buFont typeface="Wingdings" pitchFamily="2" charset="2"/>
              <a:buChar char="§"/>
            </a:pPr>
            <a:r>
              <a:rPr lang="en-US" sz="2000" dirty="0" smtClean="0"/>
              <a:t>Land use reviews can involve as many as four different sets of reviewers, including citizen groups, review committees, </a:t>
            </a:r>
            <a:r>
              <a:rPr lang="en-US" sz="2000" dirty="0" err="1" smtClean="0"/>
              <a:t>quazi</a:t>
            </a:r>
            <a:r>
              <a:rPr lang="en-US" sz="2000" dirty="0" smtClean="0"/>
              <a:t>-judicial commissions, legal counsel, and elected officials.</a:t>
            </a:r>
          </a:p>
          <a:p>
            <a:pPr>
              <a:buFont typeface="Wingdings" pitchFamily="2" charset="2"/>
              <a:buChar char="§"/>
            </a:pPr>
            <a:r>
              <a:rPr lang="en-US" sz="2000" dirty="0" smtClean="0"/>
              <a:t>Reviews can take months, adding to uncertain and overhead cost.  Meanwhile, technology and customers move on.</a:t>
            </a:r>
          </a:p>
          <a:p>
            <a:pPr>
              <a:buFont typeface="Wingdings" pitchFamily="2" charset="2"/>
              <a:buChar char="§"/>
            </a:pPr>
            <a:r>
              <a:rPr lang="en-US" sz="2000" dirty="0" smtClean="0"/>
              <a:t>Improvements in wireless BTS entitlements can promote readiness for DAS systems that will require much more complex reviews.  Once again, GIS is already well-developed for mapping, displaying and modeling underground networks.</a:t>
            </a:r>
            <a:endParaRPr lang="en-US" sz="2000" dirty="0"/>
          </a:p>
          <a:p>
            <a:pPr>
              <a:buFont typeface="Wingdings" pitchFamily="2" charset="2"/>
              <a:buChar char="§"/>
            </a:pPr>
            <a:r>
              <a:rPr lang="en-US" sz="2000" dirty="0" smtClean="0"/>
              <a:t>Ironically, developing countries may be moving faster at deploying 4G because they are not burdened by legacy systems and local regulatory complexities.  </a:t>
            </a:r>
          </a:p>
          <a:p>
            <a:pPr>
              <a:buFont typeface="Wingdings" pitchFamily="2" charset="2"/>
              <a:buChar char="§"/>
            </a:pPr>
            <a:r>
              <a:rPr lang="en-US" sz="2000" dirty="0" smtClean="0"/>
              <a:t>International money may find developing markets more profitable.</a:t>
            </a:r>
            <a:endParaRPr lang="en-US" sz="2000" dirty="0"/>
          </a:p>
        </p:txBody>
      </p:sp>
      <p:sp>
        <p:nvSpPr>
          <p:cNvPr id="4" name="Title 1"/>
          <p:cNvSpPr>
            <a:spLocks noGrp="1"/>
          </p:cNvSpPr>
          <p:nvPr>
            <p:ph type="title"/>
          </p:nvPr>
        </p:nvSpPr>
        <p:spPr>
          <a:xfrm>
            <a:off x="1905000" y="274638"/>
            <a:ext cx="5105400" cy="792162"/>
          </a:xfrm>
        </p:spPr>
        <p:txBody>
          <a:bodyPr>
            <a:normAutofit/>
          </a:bodyPr>
          <a:lstStyle/>
          <a:p>
            <a:r>
              <a:rPr lang="en-US" sz="2400" dirty="0" smtClean="0">
                <a:solidFill>
                  <a:srgbClr val="C00000"/>
                </a:solidFill>
              </a:rPr>
              <a:t>C</a:t>
            </a:r>
            <a:r>
              <a:rPr lang="en-US" sz="2400" dirty="0" smtClean="0">
                <a:solidFill>
                  <a:srgbClr val="C00000"/>
                </a:solidFill>
              </a:rPr>
              <a:t>onclusions, </a:t>
            </a:r>
            <a:r>
              <a:rPr lang="en-US" sz="2400" dirty="0" err="1" smtClean="0">
                <a:solidFill>
                  <a:srgbClr val="C00000"/>
                </a:solidFill>
              </a:rPr>
              <a:t>con’t</a:t>
            </a:r>
            <a:r>
              <a:rPr lang="en-US" sz="2400" dirty="0" smtClean="0">
                <a:solidFill>
                  <a:srgbClr val="C00000"/>
                </a:solidFill>
              </a:rPr>
              <a:t>.</a:t>
            </a:r>
            <a:endParaRPr lang="en-US" sz="2400" dirty="0">
              <a:solidFill>
                <a:srgbClr val="C00000"/>
              </a:solidFill>
            </a:endParaRPr>
          </a:p>
        </p:txBody>
      </p:sp>
    </p:spTree>
    <p:extLst>
      <p:ext uri="{BB962C8B-B14F-4D97-AF65-F5344CB8AC3E}">
        <p14:creationId xmlns:p14="http://schemas.microsoft.com/office/powerpoint/2010/main" val="79137724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rgbClr val="C00000"/>
                </a:solidFill>
              </a:rPr>
              <a:t>A few observations </a:t>
            </a:r>
            <a:r>
              <a:rPr lang="en-US" sz="2400" dirty="0" smtClean="0">
                <a:solidFill>
                  <a:srgbClr val="C00000"/>
                </a:solidFill>
              </a:rPr>
              <a:t>about hardware </a:t>
            </a:r>
            <a:r>
              <a:rPr lang="en-US" sz="2400" dirty="0" smtClean="0">
                <a:solidFill>
                  <a:srgbClr val="C00000"/>
                </a:solidFill>
              </a:rPr>
              <a:t>and software</a:t>
            </a:r>
            <a:endParaRPr lang="en-US" sz="2400" dirty="0">
              <a:solidFill>
                <a:srgbClr val="C00000"/>
              </a:solidFill>
            </a:endParaRPr>
          </a:p>
        </p:txBody>
      </p:sp>
      <p:sp>
        <p:nvSpPr>
          <p:cNvPr id="3" name="Content Placeholder 2"/>
          <p:cNvSpPr>
            <a:spLocks noGrp="1"/>
          </p:cNvSpPr>
          <p:nvPr>
            <p:ph idx="1"/>
          </p:nvPr>
        </p:nvSpPr>
        <p:spPr/>
        <p:txBody>
          <a:bodyPr>
            <a:normAutofit/>
          </a:bodyPr>
          <a:lstStyle/>
          <a:p>
            <a:pPr>
              <a:buFont typeface="Wingdings" pitchFamily="2" charset="2"/>
              <a:buChar char="§"/>
            </a:pPr>
            <a:r>
              <a:rPr lang="en-US" sz="2000" dirty="0" smtClean="0"/>
              <a:t>We probed the edges of how much data we could process.  Crashing, freezing and long processing times occurred at the extremes of data size and complexity of analysis.</a:t>
            </a:r>
          </a:p>
          <a:p>
            <a:pPr>
              <a:buFont typeface="Wingdings" pitchFamily="2" charset="2"/>
              <a:buChar char="§"/>
            </a:pPr>
            <a:endParaRPr lang="en-US" sz="2000" dirty="0"/>
          </a:p>
          <a:p>
            <a:pPr>
              <a:buFont typeface="Wingdings" pitchFamily="2" charset="2"/>
              <a:buChar char="§"/>
            </a:pPr>
            <a:r>
              <a:rPr lang="en-US" sz="2000" dirty="0" smtClean="0"/>
              <a:t>We wonder what we could do if we had a better video card, more RAM, or if ESRI went to </a:t>
            </a:r>
            <a:r>
              <a:rPr lang="en-US" sz="2000" dirty="0" smtClean="0"/>
              <a:t>64-bit architecture. </a:t>
            </a:r>
            <a:endParaRPr lang="en-US" sz="2000" dirty="0" smtClean="0"/>
          </a:p>
          <a:p>
            <a:pPr>
              <a:buFont typeface="Wingdings" pitchFamily="2" charset="2"/>
              <a:buChar char="§"/>
            </a:pPr>
            <a:endParaRPr lang="en-US" sz="2000" dirty="0" smtClean="0"/>
          </a:p>
          <a:p>
            <a:pPr>
              <a:buFont typeface="Wingdings" pitchFamily="2" charset="2"/>
              <a:buChar char="§"/>
            </a:pPr>
            <a:r>
              <a:rPr lang="en-US" sz="2000" dirty="0" smtClean="0"/>
              <a:t>File management in GIS is a crucial factor.  We did we put the 500 files we </a:t>
            </a:r>
            <a:r>
              <a:rPr lang="en-US" sz="2000" dirty="0" smtClean="0"/>
              <a:t>created. </a:t>
            </a:r>
          </a:p>
          <a:p>
            <a:pPr marL="0" indent="0">
              <a:buNone/>
            </a:pPr>
            <a:endParaRPr lang="en-US" sz="2000" dirty="0" smtClean="0"/>
          </a:p>
          <a:p>
            <a:pPr>
              <a:buFont typeface="Wingdings" pitchFamily="2" charset="2"/>
              <a:buChar char="§"/>
            </a:pPr>
            <a:r>
              <a:rPr lang="en-US" sz="2000" dirty="0" smtClean="0"/>
              <a:t>Further research could confirm the ubiquity of GIS capability at the desktop level in virtually all Utah organizations that regulate communication facilities.</a:t>
            </a:r>
            <a:endParaRPr lang="en-US" sz="2000" dirty="0"/>
          </a:p>
        </p:txBody>
      </p:sp>
    </p:spTree>
    <p:extLst>
      <p:ext uri="{BB962C8B-B14F-4D97-AF65-F5344CB8AC3E}">
        <p14:creationId xmlns:p14="http://schemas.microsoft.com/office/powerpoint/2010/main" val="402988695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2888" y="1143000"/>
            <a:ext cx="7381875" cy="352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a:xfrm>
            <a:off x="990600" y="1905000"/>
            <a:ext cx="762000" cy="3810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6705600" y="3048000"/>
            <a:ext cx="762000" cy="1931705"/>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914400" y="3276600"/>
            <a:ext cx="914400" cy="707197"/>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2132542" y="3733800"/>
            <a:ext cx="0" cy="142513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867400" y="4979705"/>
            <a:ext cx="2286000" cy="646331"/>
          </a:xfrm>
          <a:prstGeom prst="rect">
            <a:avLst/>
          </a:prstGeom>
          <a:noFill/>
        </p:spPr>
        <p:txBody>
          <a:bodyPr wrap="square" rtlCol="0">
            <a:spAutoFit/>
          </a:bodyPr>
          <a:lstStyle/>
          <a:p>
            <a:r>
              <a:rPr lang="en-US" dirty="0" smtClean="0"/>
              <a:t>Smart Highways, Smarter Drivers</a:t>
            </a:r>
            <a:endParaRPr lang="en-US" dirty="0"/>
          </a:p>
        </p:txBody>
      </p:sp>
      <p:sp>
        <p:nvSpPr>
          <p:cNvPr id="22" name="TextBox 21"/>
          <p:cNvSpPr txBox="1"/>
          <p:nvPr/>
        </p:nvSpPr>
        <p:spPr>
          <a:xfrm>
            <a:off x="1695994" y="5158938"/>
            <a:ext cx="1828800" cy="646331"/>
          </a:xfrm>
          <a:prstGeom prst="rect">
            <a:avLst/>
          </a:prstGeom>
          <a:noFill/>
        </p:spPr>
        <p:txBody>
          <a:bodyPr wrap="square" rtlCol="0">
            <a:spAutoFit/>
          </a:bodyPr>
          <a:lstStyle/>
          <a:p>
            <a:r>
              <a:rPr lang="en-US" dirty="0" smtClean="0"/>
              <a:t>Digital Communities</a:t>
            </a:r>
            <a:endParaRPr lang="en-US" dirty="0"/>
          </a:p>
        </p:txBody>
      </p:sp>
      <p:sp>
        <p:nvSpPr>
          <p:cNvPr id="23" name="TextBox 22"/>
          <p:cNvSpPr txBox="1"/>
          <p:nvPr/>
        </p:nvSpPr>
        <p:spPr>
          <a:xfrm>
            <a:off x="58723" y="3522132"/>
            <a:ext cx="1467394" cy="923330"/>
          </a:xfrm>
          <a:prstGeom prst="rect">
            <a:avLst/>
          </a:prstGeom>
          <a:noFill/>
        </p:spPr>
        <p:txBody>
          <a:bodyPr wrap="square" rtlCol="0">
            <a:spAutoFit/>
          </a:bodyPr>
          <a:lstStyle/>
          <a:p>
            <a:r>
              <a:rPr lang="en-US" dirty="0" smtClean="0"/>
              <a:t>Wireless &amp; Mobile Broadband</a:t>
            </a:r>
            <a:endParaRPr lang="en-US" dirty="0"/>
          </a:p>
        </p:txBody>
      </p:sp>
      <p:sp>
        <p:nvSpPr>
          <p:cNvPr id="35" name="TextBox 34"/>
          <p:cNvSpPr txBox="1"/>
          <p:nvPr/>
        </p:nvSpPr>
        <p:spPr>
          <a:xfrm>
            <a:off x="3962400" y="838200"/>
            <a:ext cx="365760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smtClean="0"/>
              <a:t>Benchmarking City Performance</a:t>
            </a:r>
            <a:endParaRPr lang="en-US" dirty="0"/>
          </a:p>
        </p:txBody>
      </p:sp>
      <p:sp>
        <p:nvSpPr>
          <p:cNvPr id="12" name="TextBox 11"/>
          <p:cNvSpPr txBox="1"/>
          <p:nvPr/>
        </p:nvSpPr>
        <p:spPr>
          <a:xfrm>
            <a:off x="152400" y="1143000"/>
            <a:ext cx="1373717" cy="923330"/>
          </a:xfrm>
          <a:prstGeom prst="rect">
            <a:avLst/>
          </a:prstGeom>
          <a:noFill/>
        </p:spPr>
        <p:txBody>
          <a:bodyPr wrap="square" rtlCol="0">
            <a:spAutoFit/>
          </a:bodyPr>
          <a:lstStyle/>
          <a:p>
            <a:r>
              <a:rPr lang="en-US" dirty="0" smtClean="0"/>
              <a:t>Emerging &amp; Sustainable Tech</a:t>
            </a:r>
            <a:endParaRPr lang="en-US" dirty="0"/>
          </a:p>
        </p:txBody>
      </p:sp>
      <p:cxnSp>
        <p:nvCxnSpPr>
          <p:cNvPr id="13" name="Straight Arrow Connector 12"/>
          <p:cNvCxnSpPr/>
          <p:nvPr/>
        </p:nvCxnSpPr>
        <p:spPr>
          <a:xfrm>
            <a:off x="2667000" y="762000"/>
            <a:ext cx="629194" cy="1473432"/>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371600" y="392668"/>
            <a:ext cx="1658923" cy="369332"/>
          </a:xfrm>
          <a:prstGeom prst="rect">
            <a:avLst/>
          </a:prstGeom>
          <a:noFill/>
        </p:spPr>
        <p:txBody>
          <a:bodyPr wrap="square" rtlCol="0">
            <a:spAutoFit/>
          </a:bodyPr>
          <a:lstStyle/>
          <a:p>
            <a:r>
              <a:rPr lang="en-US" dirty="0" smtClean="0"/>
              <a:t>State of Utah</a:t>
            </a:r>
            <a:endParaRPr lang="en-US" dirty="0"/>
          </a:p>
        </p:txBody>
      </p:sp>
      <p:sp>
        <p:nvSpPr>
          <p:cNvPr id="2" name="TextBox 1"/>
          <p:cNvSpPr txBox="1"/>
          <p:nvPr/>
        </p:nvSpPr>
        <p:spPr>
          <a:xfrm>
            <a:off x="3309257" y="4928106"/>
            <a:ext cx="2246871"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Apparent strong awareness of leading-edge technologies but no direct support for wireless architecture at community level.</a:t>
            </a:r>
            <a:endParaRPr lang="en-US" dirty="0"/>
          </a:p>
        </p:txBody>
      </p:sp>
    </p:spTree>
    <p:extLst>
      <p:ext uri="{BB962C8B-B14F-4D97-AF65-F5344CB8AC3E}">
        <p14:creationId xmlns:p14="http://schemas.microsoft.com/office/powerpoint/2010/main" val="137586339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637895"/>
            <a:ext cx="7546975"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25887" y="1828800"/>
            <a:ext cx="1219200" cy="369332"/>
          </a:xfrm>
          <a:prstGeom prst="rect">
            <a:avLst/>
          </a:prstGeom>
          <a:noFill/>
        </p:spPr>
        <p:txBody>
          <a:bodyPr wrap="square" rtlCol="0">
            <a:spAutoFit/>
          </a:bodyPr>
          <a:lstStyle/>
          <a:p>
            <a:r>
              <a:rPr lang="en-US" dirty="0" smtClean="0"/>
              <a:t>See us at:</a:t>
            </a:r>
            <a:endParaRPr lang="en-US" dirty="0"/>
          </a:p>
        </p:txBody>
      </p:sp>
    </p:spTree>
    <p:extLst>
      <p:ext uri="{BB962C8B-B14F-4D97-AF65-F5344CB8AC3E}">
        <p14:creationId xmlns:p14="http://schemas.microsoft.com/office/powerpoint/2010/main" val="41282876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228600"/>
            <a:ext cx="8001000" cy="6572448"/>
          </a:xfrm>
        </p:spPr>
      </p:pic>
      <p:sp>
        <p:nvSpPr>
          <p:cNvPr id="2" name="TextBox 1"/>
          <p:cNvSpPr txBox="1"/>
          <p:nvPr/>
        </p:nvSpPr>
        <p:spPr>
          <a:xfrm>
            <a:off x="6629400" y="762000"/>
            <a:ext cx="2209800"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u="sng" dirty="0" smtClean="0">
                <a:solidFill>
                  <a:srgbClr val="FF0000"/>
                </a:solidFill>
              </a:rPr>
              <a:t>Allred found</a:t>
            </a:r>
            <a:r>
              <a:rPr lang="en-US" dirty="0" smtClean="0">
                <a:solidFill>
                  <a:srgbClr val="FF0000"/>
                </a:solidFill>
              </a:rPr>
              <a:t>: </a:t>
            </a:r>
            <a:r>
              <a:rPr lang="en-US" i="1" dirty="0" smtClean="0">
                <a:solidFill>
                  <a:srgbClr val="FF0000"/>
                </a:solidFill>
              </a:rPr>
              <a:t>Motorcyclist in Israel </a:t>
            </a:r>
            <a:r>
              <a:rPr lang="en-US" i="1" dirty="0" smtClean="0">
                <a:solidFill>
                  <a:srgbClr val="FF0000"/>
                </a:solidFill>
              </a:rPr>
              <a:t>arres</a:t>
            </a:r>
            <a:r>
              <a:rPr lang="en-US" i="1" dirty="0" smtClean="0">
                <a:solidFill>
                  <a:srgbClr val="FF0000"/>
                </a:solidFill>
              </a:rPr>
              <a:t>ted </a:t>
            </a:r>
            <a:r>
              <a:rPr lang="en-US" i="1" dirty="0" smtClean="0">
                <a:solidFill>
                  <a:srgbClr val="FF0000"/>
                </a:solidFill>
              </a:rPr>
              <a:t>for using two cell phones at a time in traffic.</a:t>
            </a:r>
            <a:endParaRPr lang="en-US" i="1" dirty="0">
              <a:solidFill>
                <a:srgbClr val="FF0000"/>
              </a:solidFill>
            </a:endParaRPr>
          </a:p>
        </p:txBody>
      </p:sp>
    </p:spTree>
    <p:extLst>
      <p:ext uri="{BB962C8B-B14F-4D97-AF65-F5344CB8AC3E}">
        <p14:creationId xmlns:p14="http://schemas.microsoft.com/office/powerpoint/2010/main" val="36942029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304800"/>
            <a:ext cx="8806979" cy="6126163"/>
          </a:xfrm>
        </p:spPr>
      </p:pic>
      <p:sp>
        <p:nvSpPr>
          <p:cNvPr id="3" name="TextBox 2"/>
          <p:cNvSpPr txBox="1"/>
          <p:nvPr/>
        </p:nvSpPr>
        <p:spPr>
          <a:xfrm>
            <a:off x="6096000" y="3200400"/>
            <a:ext cx="3886200" cy="369332"/>
          </a:xfrm>
          <a:prstGeom prst="rect">
            <a:avLst/>
          </a:prstGeom>
          <a:noFill/>
        </p:spPr>
        <p:txBody>
          <a:bodyPr wrap="square" rtlCol="0">
            <a:spAutoFit/>
          </a:bodyPr>
          <a:lstStyle/>
          <a:p>
            <a:endParaRPr lang="en-US" dirty="0"/>
          </a:p>
        </p:txBody>
      </p:sp>
      <p:sp>
        <p:nvSpPr>
          <p:cNvPr id="5" name="TextBox 4"/>
          <p:cNvSpPr txBox="1"/>
          <p:nvPr/>
        </p:nvSpPr>
        <p:spPr>
          <a:xfrm>
            <a:off x="5352114" y="844733"/>
            <a:ext cx="3811480" cy="286232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solidFill>
                  <a:schemeClr val="tx1"/>
                </a:solidFill>
              </a:rPr>
              <a:t>Talking Points: </a:t>
            </a:r>
          </a:p>
          <a:p>
            <a:endParaRPr lang="en-US" dirty="0">
              <a:solidFill>
                <a:schemeClr val="tx1"/>
              </a:solidFill>
            </a:endParaRPr>
          </a:p>
          <a:p>
            <a:r>
              <a:rPr lang="en-US" dirty="0" smtClean="0">
                <a:solidFill>
                  <a:schemeClr val="tx1"/>
                </a:solidFill>
              </a:rPr>
              <a:t>Americans </a:t>
            </a:r>
            <a:r>
              <a:rPr lang="en-US" dirty="0" smtClean="0">
                <a:solidFill>
                  <a:schemeClr val="tx1"/>
                </a:solidFill>
              </a:rPr>
              <a:t>are not </a:t>
            </a:r>
            <a:r>
              <a:rPr lang="en-US" dirty="0" smtClean="0">
                <a:solidFill>
                  <a:schemeClr val="tx1"/>
                </a:solidFill>
              </a:rPr>
              <a:t>in </a:t>
            </a:r>
            <a:r>
              <a:rPr lang="en-US" dirty="0" smtClean="0">
                <a:solidFill>
                  <a:schemeClr val="tx1"/>
                </a:solidFill>
              </a:rPr>
              <a:t>top ten nations for cell phones – </a:t>
            </a:r>
          </a:p>
          <a:p>
            <a:r>
              <a:rPr lang="en-US" dirty="0" smtClean="0">
                <a:solidFill>
                  <a:schemeClr val="tx1"/>
                </a:solidFill>
              </a:rPr>
              <a:t>but a flood of demand may be </a:t>
            </a:r>
            <a:r>
              <a:rPr lang="en-US" dirty="0" smtClean="0">
                <a:solidFill>
                  <a:schemeClr val="tx1"/>
                </a:solidFill>
              </a:rPr>
              <a:t>coming.</a:t>
            </a:r>
          </a:p>
          <a:p>
            <a:endParaRPr lang="en-US" b="1" dirty="0">
              <a:solidFill>
                <a:srgbClr val="FF0000"/>
              </a:solidFill>
            </a:endParaRPr>
          </a:p>
          <a:p>
            <a:r>
              <a:rPr lang="en-US" dirty="0" smtClean="0"/>
              <a:t>One of Allred’s students sends 20,000 text messages in a month.  She puts cell phone in a zip lock bag for texting in the shower. </a:t>
            </a:r>
            <a:endParaRPr lang="en-US" b="1" dirty="0">
              <a:solidFill>
                <a:srgbClr val="FF0000"/>
              </a:solidFill>
            </a:endParaRPr>
          </a:p>
        </p:txBody>
      </p:sp>
    </p:spTree>
    <p:extLst>
      <p:ext uri="{BB962C8B-B14F-4D97-AF65-F5344CB8AC3E}">
        <p14:creationId xmlns:p14="http://schemas.microsoft.com/office/powerpoint/2010/main" val="12040806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7300" y="229471"/>
            <a:ext cx="6853642" cy="2741457"/>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3200400"/>
            <a:ext cx="6015442" cy="2923504"/>
          </a:xfrm>
          <a:prstGeom prst="rect">
            <a:avLst/>
          </a:prstGeom>
        </p:spPr>
      </p:pic>
      <p:sp>
        <p:nvSpPr>
          <p:cNvPr id="6" name="TextBox 5"/>
          <p:cNvSpPr txBox="1"/>
          <p:nvPr/>
        </p:nvSpPr>
        <p:spPr>
          <a:xfrm>
            <a:off x="6172200" y="6174347"/>
            <a:ext cx="2842445" cy="492443"/>
          </a:xfrm>
          <a:prstGeom prst="rect">
            <a:avLst/>
          </a:prstGeom>
          <a:noFill/>
        </p:spPr>
        <p:txBody>
          <a:bodyPr wrap="none" rtlCol="0">
            <a:spAutoFit/>
          </a:bodyPr>
          <a:lstStyle/>
          <a:p>
            <a:r>
              <a:rPr lang="en-US" sz="800" dirty="0" smtClean="0">
                <a:solidFill>
                  <a:prstClr val="black"/>
                </a:solidFill>
                <a:latin typeface="Tahoma" pitchFamily="34" charset="0"/>
                <a:cs typeface="Tahoma" pitchFamily="34" charset="0"/>
              </a:rPr>
              <a:t>Wireless Mobility: The Why of Wireless, McGraw-Hill, 2010</a:t>
            </a:r>
            <a:endParaRPr lang="en-US" sz="800" dirty="0" smtClean="0">
              <a:solidFill>
                <a:prstClr val="black"/>
              </a:solidFill>
              <a:latin typeface="Arial" pitchFamily="34" charset="0"/>
              <a:cs typeface="Arial" pitchFamily="34" charset="0"/>
            </a:endParaRPr>
          </a:p>
          <a:p>
            <a:endParaRPr lang="en-US" dirty="0">
              <a:solidFill>
                <a:prstClr val="black"/>
              </a:solidFill>
            </a:endParaRPr>
          </a:p>
        </p:txBody>
      </p:sp>
      <p:sp>
        <p:nvSpPr>
          <p:cNvPr id="2" name="TextBox 1"/>
          <p:cNvSpPr txBox="1"/>
          <p:nvPr/>
        </p:nvSpPr>
        <p:spPr>
          <a:xfrm>
            <a:off x="6324600" y="2379133"/>
            <a:ext cx="1752600" cy="461665"/>
          </a:xfrm>
          <a:prstGeom prst="rect">
            <a:avLst/>
          </a:prstGeom>
          <a:solidFill>
            <a:schemeClr val="bg1"/>
          </a:solidFill>
        </p:spPr>
        <p:txBody>
          <a:bodyPr wrap="square" rtlCol="0">
            <a:spAutoFit/>
          </a:bodyPr>
          <a:lstStyle/>
          <a:p>
            <a:pPr algn="ctr"/>
            <a:r>
              <a:rPr lang="en-US" sz="1200" b="1" dirty="0" err="1" smtClean="0">
                <a:latin typeface="Georgia" pitchFamily="18" charset="0"/>
              </a:rPr>
              <a:t>Femtocells</a:t>
            </a:r>
            <a:r>
              <a:rPr lang="en-US" sz="1200" b="1" dirty="0" smtClean="0">
                <a:latin typeface="Georgia" pitchFamily="18" charset="0"/>
              </a:rPr>
              <a:t>:</a:t>
            </a:r>
          </a:p>
          <a:p>
            <a:pPr algn="ctr"/>
            <a:r>
              <a:rPr lang="en-US" sz="1200" b="1" dirty="0" smtClean="0">
                <a:latin typeface="Georgia" pitchFamily="18" charset="0"/>
              </a:rPr>
              <a:t>“Fixed” Wireless</a:t>
            </a:r>
            <a:endParaRPr lang="en-US" sz="1200" b="1" dirty="0">
              <a:latin typeface="Georgia" pitchFamily="18" charset="0"/>
            </a:endParaRPr>
          </a:p>
        </p:txBody>
      </p:sp>
      <p:sp>
        <p:nvSpPr>
          <p:cNvPr id="3" name="TextBox 2"/>
          <p:cNvSpPr txBox="1"/>
          <p:nvPr/>
        </p:nvSpPr>
        <p:spPr>
          <a:xfrm>
            <a:off x="304800" y="2717687"/>
            <a:ext cx="2590800" cy="258532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Allred: A </a:t>
            </a:r>
            <a:r>
              <a:rPr lang="en-US" dirty="0" smtClean="0"/>
              <a:t>college </a:t>
            </a:r>
            <a:r>
              <a:rPr lang="en-US" dirty="0" smtClean="0"/>
              <a:t>student </a:t>
            </a:r>
            <a:r>
              <a:rPr lang="en-US" dirty="0" smtClean="0"/>
              <a:t>completes </a:t>
            </a:r>
            <a:r>
              <a:rPr lang="en-US" dirty="0" smtClean="0"/>
              <a:t>a term paper while driving and </a:t>
            </a:r>
            <a:r>
              <a:rPr lang="en-US" dirty="0" smtClean="0"/>
              <a:t>Web surfing </a:t>
            </a:r>
            <a:r>
              <a:rPr lang="en-US" dirty="0" smtClean="0"/>
              <a:t>– arranged for tour of seismic isolation blocks under Utah capitol building, assembled report data, spell-</a:t>
            </a:r>
            <a:r>
              <a:rPr lang="en-US" dirty="0" err="1" smtClean="0"/>
              <a:t>check’d</a:t>
            </a:r>
            <a:r>
              <a:rPr lang="en-US" dirty="0" smtClean="0"/>
              <a:t> etc.</a:t>
            </a:r>
            <a:endParaRPr lang="en-US" dirty="0"/>
          </a:p>
        </p:txBody>
      </p:sp>
      <p:sp>
        <p:nvSpPr>
          <p:cNvPr id="7" name="TextBox 6"/>
          <p:cNvSpPr txBox="1"/>
          <p:nvPr/>
        </p:nvSpPr>
        <p:spPr>
          <a:xfrm>
            <a:off x="6324600" y="3124200"/>
            <a:ext cx="2057400"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Some technologies arose in coping with primary signal loss – but you have to buy a cup of coffee to get it</a:t>
            </a:r>
            <a:endParaRPr lang="en-US" dirty="0"/>
          </a:p>
        </p:txBody>
      </p:sp>
      <p:sp>
        <p:nvSpPr>
          <p:cNvPr id="8" name="TextBox 7"/>
          <p:cNvSpPr txBox="1"/>
          <p:nvPr/>
        </p:nvSpPr>
        <p:spPr>
          <a:xfrm>
            <a:off x="1786467" y="2440688"/>
            <a:ext cx="4191000" cy="276999"/>
          </a:xfrm>
          <a:prstGeom prst="rect">
            <a:avLst/>
          </a:prstGeom>
          <a:solidFill>
            <a:schemeClr val="bg1"/>
          </a:solidFill>
        </p:spPr>
        <p:txBody>
          <a:bodyPr wrap="square" rtlCol="0">
            <a:spAutoFit/>
          </a:bodyPr>
          <a:lstStyle/>
          <a:p>
            <a:pPr algn="ctr"/>
            <a:r>
              <a:rPr lang="en-US" sz="1200" b="1" dirty="0" smtClean="0">
                <a:latin typeface="Georgia" pitchFamily="18" charset="0"/>
              </a:rPr>
              <a:t>“Mobile” Wireless</a:t>
            </a:r>
            <a:endParaRPr lang="en-US" sz="1200" b="1" dirty="0">
              <a:latin typeface="Georgia" pitchFamily="18" charset="0"/>
            </a:endParaRPr>
          </a:p>
        </p:txBody>
      </p:sp>
      <p:cxnSp>
        <p:nvCxnSpPr>
          <p:cNvPr id="11" name="Straight Arrow Connector 10"/>
          <p:cNvCxnSpPr/>
          <p:nvPr/>
        </p:nvCxnSpPr>
        <p:spPr>
          <a:xfrm>
            <a:off x="2016711" y="1119326"/>
            <a:ext cx="4155489" cy="938074"/>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11711" y="195996"/>
            <a:ext cx="1905000"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solidFill>
                  <a:schemeClr val="tx1"/>
                </a:solidFill>
              </a:rPr>
              <a:t>Assurance at both ends, uncertainty in the middle</a:t>
            </a:r>
            <a:endParaRPr lang="en-US" dirty="0">
              <a:solidFill>
                <a:schemeClr val="tx1"/>
              </a:solidFill>
            </a:endParaRPr>
          </a:p>
        </p:txBody>
      </p:sp>
      <p:cxnSp>
        <p:nvCxnSpPr>
          <p:cNvPr id="10" name="Straight Arrow Connector 9"/>
          <p:cNvCxnSpPr/>
          <p:nvPr/>
        </p:nvCxnSpPr>
        <p:spPr>
          <a:xfrm flipV="1">
            <a:off x="2016711" y="914400"/>
            <a:ext cx="421689" cy="20492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88278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44562"/>
          </a:xfrm>
        </p:spPr>
        <p:txBody>
          <a:bodyPr>
            <a:noAutofit/>
          </a:bodyPr>
          <a:lstStyle/>
          <a:p>
            <a:r>
              <a:rPr lang="en-US" sz="2000" b="1" dirty="0" smtClean="0">
                <a:latin typeface="Georgia" pitchFamily="18" charset="0"/>
              </a:rPr>
              <a:t>Cisco Visual Networking Index: </a:t>
            </a:r>
            <a:r>
              <a:rPr lang="en-US" sz="1600" b="1" dirty="0" smtClean="0">
                <a:latin typeface="Georgia" pitchFamily="18" charset="0"/>
              </a:rPr>
              <a:t/>
            </a:r>
            <a:br>
              <a:rPr lang="en-US" sz="1600" b="1" dirty="0" smtClean="0">
                <a:latin typeface="Georgia" pitchFamily="18" charset="0"/>
              </a:rPr>
            </a:br>
            <a:r>
              <a:rPr lang="en-US" sz="1600" b="1" i="0" u="none" strike="noStrike" dirty="0" smtClean="0">
                <a:effectLst/>
                <a:latin typeface="Georgia" pitchFamily="18" charset="0"/>
              </a:rPr>
              <a:t>Mobile Video Will Generate </a:t>
            </a:r>
            <a:r>
              <a:rPr lang="en-US" sz="1600" b="1" i="0" u="sng" strike="noStrike" dirty="0" smtClean="0">
                <a:effectLst/>
                <a:latin typeface="Georgia" pitchFamily="18" charset="0"/>
              </a:rPr>
              <a:t>66 Percent </a:t>
            </a:r>
            <a:r>
              <a:rPr lang="en-US" sz="1600" b="1" i="0" u="none" strike="noStrike" dirty="0" smtClean="0">
                <a:effectLst/>
                <a:latin typeface="Georgia" pitchFamily="18" charset="0"/>
              </a:rPr>
              <a:t>of Mobile Data Traffic by 2015</a:t>
            </a:r>
            <a:endParaRPr lang="en-US" sz="1600" b="1" dirty="0">
              <a:latin typeface="Georgia" pitchFamily="18" charset="0"/>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219200"/>
            <a:ext cx="7955699" cy="5073866"/>
          </a:xfrm>
        </p:spPr>
      </p:pic>
    </p:spTree>
    <p:extLst>
      <p:ext uri="{BB962C8B-B14F-4D97-AF65-F5344CB8AC3E}">
        <p14:creationId xmlns:p14="http://schemas.microsoft.com/office/powerpoint/2010/main" val="1306357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44562"/>
          </a:xfrm>
        </p:spPr>
        <p:txBody>
          <a:bodyPr>
            <a:noAutofit/>
          </a:bodyPr>
          <a:lstStyle/>
          <a:p>
            <a:r>
              <a:rPr lang="en-US" sz="2000" b="1" dirty="0" smtClean="0">
                <a:latin typeface="Georgia" pitchFamily="18" charset="0"/>
              </a:rPr>
              <a:t>Cisco Visual Networking Index: </a:t>
            </a:r>
            <a:r>
              <a:rPr lang="en-US" sz="1600" b="1" dirty="0" smtClean="0">
                <a:latin typeface="Georgia" pitchFamily="18" charset="0"/>
              </a:rPr>
              <a:t/>
            </a:r>
            <a:br>
              <a:rPr lang="en-US" sz="1600" b="1" dirty="0" smtClean="0">
                <a:latin typeface="Georgia" pitchFamily="18" charset="0"/>
              </a:rPr>
            </a:br>
            <a:r>
              <a:rPr lang="en-US" sz="1600" b="0" i="0" u="none" strike="noStrike" dirty="0" smtClean="0">
                <a:effectLst/>
                <a:latin typeface="Georgia" pitchFamily="18" charset="0"/>
              </a:rPr>
              <a:t>Offload for dual-mode devices and </a:t>
            </a:r>
            <a:r>
              <a:rPr lang="en-US" sz="1600" b="0" i="0" u="none" strike="noStrike" dirty="0" err="1" smtClean="0">
                <a:effectLst/>
                <a:latin typeface="Georgia" pitchFamily="18" charset="0"/>
              </a:rPr>
              <a:t>femto</a:t>
            </a:r>
            <a:r>
              <a:rPr lang="en-US" sz="1600" b="0" i="0" u="none" strike="noStrike" dirty="0" smtClean="0">
                <a:effectLst/>
                <a:latin typeface="Georgia" pitchFamily="18" charset="0"/>
              </a:rPr>
              <a:t>-cells will increase in 1</a:t>
            </a:r>
            <a:r>
              <a:rPr lang="en-US" sz="1600" b="0" i="0" u="none" strike="noStrike" baseline="30000" dirty="0" smtClean="0">
                <a:effectLst/>
                <a:latin typeface="Georgia" pitchFamily="18" charset="0"/>
              </a:rPr>
              <a:t>st</a:t>
            </a:r>
            <a:r>
              <a:rPr lang="en-US" sz="1600" b="0" i="0" u="none" strike="noStrike" dirty="0" smtClean="0">
                <a:effectLst/>
                <a:latin typeface="Georgia" pitchFamily="18" charset="0"/>
              </a:rPr>
              <a:t> world countries; decrease in 3</a:t>
            </a:r>
            <a:r>
              <a:rPr lang="en-US" sz="1600" b="0" i="0" u="none" strike="noStrike" baseline="30000" dirty="0" smtClean="0">
                <a:effectLst/>
                <a:latin typeface="Georgia" pitchFamily="18" charset="0"/>
              </a:rPr>
              <a:t>rd</a:t>
            </a:r>
            <a:r>
              <a:rPr lang="en-US" sz="1600" b="0" i="0" u="none" strike="noStrike" dirty="0" smtClean="0">
                <a:effectLst/>
                <a:latin typeface="Georgia" pitchFamily="18" charset="0"/>
              </a:rPr>
              <a:t> world countries.</a:t>
            </a:r>
            <a:endParaRPr lang="en-US" sz="1600" dirty="0">
              <a:latin typeface="Georgia" pitchFamily="18" charset="0"/>
            </a:endParaRP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371600"/>
            <a:ext cx="8131486"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60306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685800"/>
            <a:ext cx="7086600" cy="3970318"/>
          </a:xfrm>
          <a:prstGeom prst="rect">
            <a:avLst/>
          </a:prstGeom>
          <a:noFill/>
        </p:spPr>
        <p:txBody>
          <a:bodyPr wrap="square" rtlCol="0">
            <a:spAutoFit/>
          </a:bodyPr>
          <a:lstStyle/>
          <a:p>
            <a:r>
              <a:rPr lang="en-US" dirty="0" smtClean="0"/>
              <a:t>Notes</a:t>
            </a:r>
            <a:r>
              <a:rPr lang="en-US" dirty="0" smtClean="0"/>
              <a:t>:  </a:t>
            </a:r>
          </a:p>
          <a:p>
            <a:endParaRPr lang="en-US" dirty="0" smtClean="0"/>
          </a:p>
          <a:p>
            <a:r>
              <a:rPr lang="en-US" dirty="0" smtClean="0"/>
              <a:t>Some graphics have </a:t>
            </a:r>
            <a:r>
              <a:rPr lang="en-US" dirty="0" smtClean="0"/>
              <a:t>been file-compressed or </a:t>
            </a:r>
            <a:r>
              <a:rPr lang="en-US" dirty="0" smtClean="0"/>
              <a:t>are of reduced resolution to ease file transfer.  Higher resolution graphics may be available.  </a:t>
            </a:r>
            <a:endParaRPr lang="en-US" dirty="0" smtClean="0"/>
          </a:p>
          <a:p>
            <a:endParaRPr lang="en-US" dirty="0"/>
          </a:p>
          <a:p>
            <a:r>
              <a:rPr lang="en-US" dirty="0" smtClean="0"/>
              <a:t>This version does not contain all documentation, referencing, credits or other notes and should </a:t>
            </a:r>
            <a:r>
              <a:rPr lang="en-US" b="1" u="sng" dirty="0" smtClean="0"/>
              <a:t>not</a:t>
            </a:r>
            <a:r>
              <a:rPr lang="en-US" dirty="0" smtClean="0"/>
              <a:t> be </a:t>
            </a:r>
            <a:r>
              <a:rPr lang="en-US" dirty="0" smtClean="0"/>
              <a:t>distributed </a:t>
            </a:r>
            <a:r>
              <a:rPr lang="en-US" dirty="0" smtClean="0"/>
              <a:t>without proper attribution </a:t>
            </a:r>
            <a:r>
              <a:rPr lang="en-US" dirty="0" smtClean="0"/>
              <a:t>available or disclaimer.</a:t>
            </a:r>
            <a:endParaRPr lang="en-US" dirty="0" smtClean="0"/>
          </a:p>
          <a:p>
            <a:endParaRPr lang="en-US" dirty="0" smtClean="0"/>
          </a:p>
          <a:p>
            <a:r>
              <a:rPr lang="en-US" dirty="0" smtClean="0"/>
              <a:t>Some notes </a:t>
            </a:r>
            <a:r>
              <a:rPr lang="en-US" dirty="0" smtClean="0"/>
              <a:t>and “talking points” </a:t>
            </a:r>
            <a:r>
              <a:rPr lang="en-US" dirty="0" smtClean="0"/>
              <a:t>have been placed on-screen </a:t>
            </a:r>
            <a:r>
              <a:rPr lang="en-US" dirty="0" smtClean="0"/>
              <a:t>in lieu of oral delivery</a:t>
            </a:r>
            <a:r>
              <a:rPr lang="en-US" dirty="0" smtClean="0"/>
              <a:t>.</a:t>
            </a:r>
          </a:p>
          <a:p>
            <a:endParaRPr lang="en-US" dirty="0"/>
          </a:p>
          <a:p>
            <a:r>
              <a:rPr lang="en-US" dirty="0"/>
              <a:t>This work is the sole property of the author and should not be used or cited in any way without permission</a:t>
            </a:r>
            <a:endParaRPr lang="en-US" dirty="0"/>
          </a:p>
        </p:txBody>
      </p:sp>
    </p:spTree>
    <p:extLst>
      <p:ext uri="{BB962C8B-B14F-4D97-AF65-F5344CB8AC3E}">
        <p14:creationId xmlns:p14="http://schemas.microsoft.com/office/powerpoint/2010/main" val="21750797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24200" y="152400"/>
            <a:ext cx="5814124" cy="6581827"/>
          </a:xfrm>
        </p:spPr>
      </p:pic>
      <p:sp>
        <p:nvSpPr>
          <p:cNvPr id="5" name="TextBox 4"/>
          <p:cNvSpPr txBox="1"/>
          <p:nvPr/>
        </p:nvSpPr>
        <p:spPr>
          <a:xfrm>
            <a:off x="111617" y="762000"/>
            <a:ext cx="2895600" cy="1985159"/>
          </a:xfrm>
          <a:prstGeom prst="rect">
            <a:avLst/>
          </a:prstGeom>
          <a:noFill/>
        </p:spPr>
        <p:txBody>
          <a:bodyPr wrap="square" rtlCol="0">
            <a:spAutoFit/>
          </a:bodyPr>
          <a:lstStyle/>
          <a:p>
            <a:pPr algn="ctr"/>
            <a:r>
              <a:rPr lang="en-US" sz="2400" b="1" dirty="0" smtClean="0">
                <a:solidFill>
                  <a:prstClr val="black"/>
                </a:solidFill>
                <a:latin typeface="Georgia" pitchFamily="18" charset="0"/>
              </a:rPr>
              <a:t>Mobile-Only</a:t>
            </a:r>
          </a:p>
          <a:p>
            <a:pPr algn="ctr"/>
            <a:r>
              <a:rPr lang="en-US" sz="2400" b="1" dirty="0" smtClean="0">
                <a:solidFill>
                  <a:prstClr val="black"/>
                </a:solidFill>
                <a:latin typeface="Georgia" pitchFamily="18" charset="0"/>
              </a:rPr>
              <a:t> Internet Users</a:t>
            </a:r>
          </a:p>
          <a:p>
            <a:pPr algn="ctr"/>
            <a:r>
              <a:rPr lang="en-US" sz="2400" dirty="0" smtClean="0">
                <a:solidFill>
                  <a:prstClr val="black"/>
                </a:solidFill>
                <a:latin typeface="Georgia" pitchFamily="18" charset="0"/>
              </a:rPr>
              <a:t>2011 – 2015</a:t>
            </a:r>
          </a:p>
          <a:p>
            <a:pPr algn="ctr"/>
            <a:endParaRPr lang="en-US" sz="2400" dirty="0">
              <a:solidFill>
                <a:prstClr val="black"/>
              </a:solidFill>
              <a:latin typeface="Georgia" pitchFamily="18" charset="0"/>
            </a:endParaRPr>
          </a:p>
          <a:p>
            <a:pPr algn="ctr"/>
            <a:r>
              <a:rPr lang="en-US" sz="900" b="1" dirty="0" smtClean="0">
                <a:solidFill>
                  <a:prstClr val="black"/>
                </a:solidFill>
                <a:latin typeface="Georgia" pitchFamily="18" charset="0"/>
              </a:rPr>
              <a:t>Cisco Visual Networking Index: </a:t>
            </a:r>
            <a:br>
              <a:rPr lang="en-US" sz="900" b="1" dirty="0" smtClean="0">
                <a:solidFill>
                  <a:prstClr val="black"/>
                </a:solidFill>
                <a:latin typeface="Georgia" pitchFamily="18" charset="0"/>
              </a:rPr>
            </a:br>
            <a:r>
              <a:rPr lang="en-US" sz="900" b="1" dirty="0" smtClean="0">
                <a:solidFill>
                  <a:prstClr val="black"/>
                </a:solidFill>
                <a:latin typeface="Georgia" pitchFamily="18" charset="0"/>
              </a:rPr>
              <a:t>Global Mobile Data Traffic Forecast Update, 2010–2015</a:t>
            </a:r>
            <a:endParaRPr lang="en-US" sz="900" dirty="0" smtClean="0">
              <a:solidFill>
                <a:prstClr val="black"/>
              </a:solidFill>
              <a:latin typeface="Georgia" pitchFamily="18" charset="0"/>
            </a:endParaRPr>
          </a:p>
        </p:txBody>
      </p:sp>
      <p:sp>
        <p:nvSpPr>
          <p:cNvPr id="6" name="TextBox 5"/>
          <p:cNvSpPr txBox="1"/>
          <p:nvPr/>
        </p:nvSpPr>
        <p:spPr>
          <a:xfrm>
            <a:off x="145484" y="3386667"/>
            <a:ext cx="2895600" cy="923330"/>
          </a:xfrm>
          <a:prstGeom prst="rect">
            <a:avLst/>
          </a:prstGeom>
          <a:noFill/>
        </p:spPr>
        <p:txBody>
          <a:bodyPr wrap="square" rtlCol="0">
            <a:spAutoFit/>
          </a:bodyPr>
          <a:lstStyle/>
          <a:p>
            <a:pPr algn="ctr"/>
            <a:r>
              <a:rPr lang="en-US" b="1" dirty="0" smtClean="0">
                <a:solidFill>
                  <a:prstClr val="black"/>
                </a:solidFill>
                <a:latin typeface="Georgia" pitchFamily="18" charset="0"/>
              </a:rPr>
              <a:t>Consider the mobility of international money…</a:t>
            </a:r>
            <a:endParaRPr lang="en-US" dirty="0" smtClean="0">
              <a:solidFill>
                <a:prstClr val="black"/>
              </a:solidFill>
              <a:latin typeface="Georgia" pitchFamily="18" charset="0"/>
            </a:endParaRPr>
          </a:p>
        </p:txBody>
      </p:sp>
      <p:sp>
        <p:nvSpPr>
          <p:cNvPr id="2" name="TextBox 1"/>
          <p:cNvSpPr txBox="1"/>
          <p:nvPr/>
        </p:nvSpPr>
        <p:spPr>
          <a:xfrm>
            <a:off x="457200" y="4953000"/>
            <a:ext cx="2209800" cy="923330"/>
          </a:xfrm>
          <a:prstGeom prst="rect">
            <a:avLst/>
          </a:prstGeom>
          <a:noFill/>
        </p:spPr>
        <p:txBody>
          <a:bodyPr wrap="square" rtlCol="0">
            <a:spAutoFit/>
          </a:bodyPr>
          <a:lstStyle/>
          <a:p>
            <a:r>
              <a:rPr lang="en-US" dirty="0" smtClean="0"/>
              <a:t>Current mobile-only users is in its infancy in all world markets</a:t>
            </a:r>
            <a:endParaRPr lang="en-US" dirty="0"/>
          </a:p>
        </p:txBody>
      </p:sp>
    </p:spTree>
    <p:extLst>
      <p:ext uri="{BB962C8B-B14F-4D97-AF65-F5344CB8AC3E}">
        <p14:creationId xmlns:p14="http://schemas.microsoft.com/office/powerpoint/2010/main" val="2553258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81000"/>
            <a:ext cx="7543800" cy="6191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772003" y="2991394"/>
            <a:ext cx="1905000" cy="2308324"/>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smtClean="0"/>
              <a:t>Commentator opined that genuine wireless mobility may be supplanted by </a:t>
            </a:r>
            <a:r>
              <a:rPr lang="en-US" dirty="0" err="1" smtClean="0"/>
              <a:t>femto</a:t>
            </a:r>
            <a:r>
              <a:rPr lang="en-US" dirty="0" smtClean="0"/>
              <a:t> or fixed wireless . . . </a:t>
            </a:r>
            <a:r>
              <a:rPr lang="en-US" b="1" i="1" dirty="0">
                <a:solidFill>
                  <a:schemeClr val="accent2">
                    <a:lumMod val="75000"/>
                  </a:schemeClr>
                </a:solidFill>
              </a:rPr>
              <a:t>i</a:t>
            </a:r>
            <a:r>
              <a:rPr lang="en-US" b="1" i="1" dirty="0" smtClean="0">
                <a:solidFill>
                  <a:schemeClr val="accent2">
                    <a:lumMod val="75000"/>
                  </a:schemeClr>
                </a:solidFill>
              </a:rPr>
              <a:t>n 10 years.</a:t>
            </a:r>
            <a:endParaRPr lang="en-US" b="1" i="1" dirty="0">
              <a:solidFill>
                <a:schemeClr val="accent2">
                  <a:lumMod val="75000"/>
                </a:schemeClr>
              </a:solidFill>
            </a:endParaRPr>
          </a:p>
        </p:txBody>
      </p:sp>
    </p:spTree>
    <p:extLst>
      <p:ext uri="{BB962C8B-B14F-4D97-AF65-F5344CB8AC3E}">
        <p14:creationId xmlns:p14="http://schemas.microsoft.com/office/powerpoint/2010/main" val="37062150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95400"/>
            <a:ext cx="6148716" cy="4088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228600"/>
            <a:ext cx="2514600" cy="1200329"/>
          </a:xfrm>
          <a:prstGeom prst="rect">
            <a:avLst/>
          </a:prstGeom>
          <a:noFill/>
        </p:spPr>
        <p:txBody>
          <a:bodyPr wrap="square" rtlCol="0">
            <a:spAutoFit/>
          </a:bodyPr>
          <a:lstStyle/>
          <a:p>
            <a:r>
              <a:rPr lang="en-US" dirty="0" smtClean="0"/>
              <a:t>East-west routes in Salt Lake valley are not as well-developed as north-south.</a:t>
            </a:r>
            <a:endParaRPr lang="en-US" dirty="0"/>
          </a:p>
        </p:txBody>
      </p:sp>
      <p:sp>
        <p:nvSpPr>
          <p:cNvPr id="3" name="TextBox 2"/>
          <p:cNvSpPr txBox="1"/>
          <p:nvPr/>
        </p:nvSpPr>
        <p:spPr>
          <a:xfrm>
            <a:off x="5105400" y="243396"/>
            <a:ext cx="2514600" cy="923330"/>
          </a:xfrm>
          <a:prstGeom prst="rect">
            <a:avLst/>
          </a:prstGeom>
          <a:noFill/>
        </p:spPr>
        <p:txBody>
          <a:bodyPr wrap="square" rtlCol="0">
            <a:spAutoFit/>
          </a:bodyPr>
          <a:lstStyle/>
          <a:p>
            <a:r>
              <a:rPr lang="en-US" dirty="0" smtClean="0"/>
              <a:t>Outlook for highway funding is not good . . . . So . . </a:t>
            </a:r>
            <a:endParaRPr lang="en-US" dirty="0"/>
          </a:p>
        </p:txBody>
      </p:sp>
      <p:sp>
        <p:nvSpPr>
          <p:cNvPr id="4" name="TextBox 3"/>
          <p:cNvSpPr txBox="1"/>
          <p:nvPr/>
        </p:nvSpPr>
        <p:spPr>
          <a:xfrm>
            <a:off x="381000" y="5562600"/>
            <a:ext cx="4724400" cy="923330"/>
          </a:xfrm>
          <a:prstGeom prst="rect">
            <a:avLst/>
          </a:prstGeom>
          <a:noFill/>
        </p:spPr>
        <p:txBody>
          <a:bodyPr wrap="square" rtlCol="0">
            <a:spAutoFit/>
          </a:bodyPr>
          <a:lstStyle/>
          <a:p>
            <a:r>
              <a:rPr lang="en-US" dirty="0" smtClean="0"/>
              <a:t> . . . </a:t>
            </a:r>
            <a:r>
              <a:rPr lang="en-US" dirty="0"/>
              <a:t>d</a:t>
            </a:r>
            <a:r>
              <a:rPr lang="en-US" dirty="0" smtClean="0"/>
              <a:t>o drivers appear tolerant of sitting in traffic because vehicles are becoming offices and entertainment centers?  </a:t>
            </a:r>
            <a:endParaRPr lang="en-US" dirty="0"/>
          </a:p>
        </p:txBody>
      </p:sp>
      <p:sp>
        <p:nvSpPr>
          <p:cNvPr id="5" name="TextBox 4"/>
          <p:cNvSpPr txBox="1"/>
          <p:nvPr/>
        </p:nvSpPr>
        <p:spPr>
          <a:xfrm>
            <a:off x="5715000" y="5486400"/>
            <a:ext cx="2743200" cy="923330"/>
          </a:xfrm>
          <a:prstGeom prst="rect">
            <a:avLst/>
          </a:prstGeom>
          <a:noFill/>
        </p:spPr>
        <p:txBody>
          <a:bodyPr wrap="square" rtlCol="0">
            <a:spAutoFit/>
          </a:bodyPr>
          <a:lstStyle/>
          <a:p>
            <a:r>
              <a:rPr lang="en-US" dirty="0" smtClean="0"/>
              <a:t>Using GIS for four-dimensional analysis of demand.</a:t>
            </a:r>
            <a:endParaRPr lang="en-US" dirty="0"/>
          </a:p>
        </p:txBody>
      </p:sp>
    </p:spTree>
    <p:extLst>
      <p:ext uri="{BB962C8B-B14F-4D97-AF65-F5344CB8AC3E}">
        <p14:creationId xmlns:p14="http://schemas.microsoft.com/office/powerpoint/2010/main" val="30214699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948267"/>
            <a:ext cx="3276600" cy="4495800"/>
          </a:xfrm>
        </p:spPr>
        <p:txBody>
          <a:bodyPr>
            <a:normAutofit/>
          </a:bodyPr>
          <a:lstStyle/>
          <a:p>
            <a:pPr algn="l"/>
            <a:r>
              <a:rPr lang="en-US" sz="2400" b="1" dirty="0" smtClean="0">
                <a:solidFill>
                  <a:srgbClr val="C00000"/>
                </a:solidFill>
                <a:latin typeface="Georgia" pitchFamily="18" charset="0"/>
              </a:rPr>
              <a:t>Starbucks </a:t>
            </a:r>
            <a:r>
              <a:rPr lang="en-US" sz="1400" b="1" dirty="0" smtClean="0">
                <a:solidFill>
                  <a:srgbClr val="C00000"/>
                </a:solidFill>
                <a:latin typeface="Georgia" pitchFamily="18" charset="0"/>
              </a:rPr>
              <a:t>(</a:t>
            </a:r>
            <a:r>
              <a:rPr lang="en-US" sz="1400" b="1" dirty="0" smtClean="0">
                <a:solidFill>
                  <a:srgbClr val="C00000"/>
                </a:solidFill>
                <a:latin typeface="Georgia" pitchFamily="18" charset="0"/>
              </a:rPr>
              <a:t>clos</a:t>
            </a:r>
            <a:r>
              <a:rPr lang="en-US" sz="1400" b="1" dirty="0" smtClean="0">
                <a:solidFill>
                  <a:srgbClr val="C00000"/>
                </a:solidFill>
                <a:latin typeface="Georgia" pitchFamily="18" charset="0"/>
              </a:rPr>
              <a:t>ed outlets)</a:t>
            </a:r>
            <a:r>
              <a:rPr lang="en-US" sz="2400" b="1" dirty="0" smtClean="0">
                <a:solidFill>
                  <a:srgbClr val="C00000"/>
                </a:solidFill>
                <a:latin typeface="Georgia" pitchFamily="18" charset="0"/>
              </a:rPr>
              <a:t/>
            </a:r>
            <a:br>
              <a:rPr lang="en-US" sz="2400" b="1" dirty="0" smtClean="0">
                <a:solidFill>
                  <a:srgbClr val="C00000"/>
                </a:solidFill>
                <a:latin typeface="Georgia" pitchFamily="18" charset="0"/>
              </a:rPr>
            </a:br>
            <a:r>
              <a:rPr lang="en-US" sz="2400" b="1" dirty="0">
                <a:solidFill>
                  <a:srgbClr val="C00000"/>
                </a:solidFill>
                <a:latin typeface="Georgia" pitchFamily="18" charset="0"/>
              </a:rPr>
              <a:t>Borders </a:t>
            </a:r>
            <a:r>
              <a:rPr lang="en-US" sz="1400" b="1" dirty="0" smtClean="0">
                <a:solidFill>
                  <a:srgbClr val="C00000"/>
                </a:solidFill>
                <a:latin typeface="Georgia" pitchFamily="18" charset="0"/>
              </a:rPr>
              <a:t>(out of business)</a:t>
            </a:r>
            <a:r>
              <a:rPr lang="en-US" sz="2400" b="1" dirty="0" smtClean="0">
                <a:solidFill>
                  <a:srgbClr val="C00000"/>
                </a:solidFill>
                <a:latin typeface="Georgia" pitchFamily="18" charset="0"/>
              </a:rPr>
              <a:t/>
            </a:r>
            <a:br>
              <a:rPr lang="en-US" sz="2400" b="1" dirty="0" smtClean="0">
                <a:solidFill>
                  <a:srgbClr val="C00000"/>
                </a:solidFill>
                <a:latin typeface="Georgia" pitchFamily="18" charset="0"/>
              </a:rPr>
            </a:br>
            <a:r>
              <a:rPr lang="en-US" sz="2400" b="1" dirty="0" smtClean="0">
                <a:solidFill>
                  <a:srgbClr val="C00000"/>
                </a:solidFill>
                <a:latin typeface="Georgia" pitchFamily="18" charset="0"/>
              </a:rPr>
              <a:t>Barnes &amp; </a:t>
            </a:r>
            <a:r>
              <a:rPr lang="en-US" sz="2400" b="1" dirty="0" smtClean="0">
                <a:solidFill>
                  <a:srgbClr val="C00000"/>
                </a:solidFill>
                <a:latin typeface="Georgia" pitchFamily="18" charset="0"/>
              </a:rPr>
              <a:t>Noble </a:t>
            </a:r>
            <a:r>
              <a:rPr lang="en-US" sz="1400" b="1" dirty="0" smtClean="0">
                <a:solidFill>
                  <a:srgbClr val="C00000"/>
                </a:solidFill>
                <a:latin typeface="Georgia" pitchFamily="18" charset="0"/>
              </a:rPr>
              <a:t>(?)</a:t>
            </a:r>
            <a:r>
              <a:rPr lang="en-US" sz="2400" b="1" dirty="0" smtClean="0">
                <a:solidFill>
                  <a:srgbClr val="C00000"/>
                </a:solidFill>
                <a:latin typeface="Georgia" pitchFamily="18" charset="0"/>
              </a:rPr>
              <a:t/>
            </a:r>
            <a:br>
              <a:rPr lang="en-US" sz="2400" b="1" dirty="0" smtClean="0">
                <a:solidFill>
                  <a:srgbClr val="C00000"/>
                </a:solidFill>
                <a:latin typeface="Georgia" pitchFamily="18" charset="0"/>
              </a:rPr>
            </a:br>
            <a:r>
              <a:rPr lang="en-US" sz="2400" b="1" dirty="0" smtClean="0">
                <a:solidFill>
                  <a:srgbClr val="C00000"/>
                </a:solidFill>
                <a:latin typeface="Georgia" pitchFamily="18" charset="0"/>
              </a:rPr>
              <a:t>McDonalds </a:t>
            </a:r>
            <a:r>
              <a:rPr lang="en-US" sz="1400" b="1" dirty="0" smtClean="0">
                <a:solidFill>
                  <a:srgbClr val="C00000"/>
                </a:solidFill>
                <a:latin typeface="Georgia" pitchFamily="18" charset="0"/>
              </a:rPr>
              <a:t>(pay to play)</a:t>
            </a:r>
            <a:r>
              <a:rPr lang="en-US" sz="2400" b="1" dirty="0" smtClean="0">
                <a:latin typeface="Georgia" pitchFamily="18" charset="0"/>
              </a:rPr>
              <a:t/>
            </a:r>
            <a:br>
              <a:rPr lang="en-US" sz="2400" b="1" dirty="0" smtClean="0">
                <a:latin typeface="Georgia" pitchFamily="18" charset="0"/>
              </a:rPr>
            </a:br>
            <a:r>
              <a:rPr lang="en-US" sz="1300" dirty="0" smtClean="0">
                <a:latin typeface="Georgia" pitchFamily="18" charset="0"/>
              </a:rPr>
              <a:t> </a:t>
            </a:r>
            <a:r>
              <a:rPr lang="en-US" sz="2400" b="1" dirty="0" smtClean="0">
                <a:latin typeface="Georgia" pitchFamily="18" charset="0"/>
              </a:rPr>
              <a:t/>
            </a:r>
            <a:br>
              <a:rPr lang="en-US" sz="2400" b="1" dirty="0" smtClean="0">
                <a:latin typeface="Georgia" pitchFamily="18" charset="0"/>
              </a:rPr>
            </a:br>
            <a:endParaRPr lang="en-US" sz="2400" dirty="0">
              <a:latin typeface="Georgia" pitchFamily="18"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948267"/>
            <a:ext cx="5553075" cy="447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42874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8001000" cy="1981200"/>
          </a:xfrm>
        </p:spPr>
        <p:txBody>
          <a:bodyPr>
            <a:normAutofit fontScale="90000"/>
          </a:bodyPr>
          <a:lstStyle/>
          <a:p>
            <a:r>
              <a:rPr lang="en-US" sz="3200" b="1" dirty="0" smtClean="0">
                <a:latin typeface="Georgia" pitchFamily="18" charset="0"/>
              </a:rPr>
              <a:t>Federal Telecommunications Act of 1996</a:t>
            </a:r>
            <a:br>
              <a:rPr lang="en-US" sz="3200" b="1" dirty="0" smtClean="0">
                <a:latin typeface="Georgia" pitchFamily="18" charset="0"/>
              </a:rPr>
            </a:br>
            <a:r>
              <a:rPr lang="en-US" sz="2000" b="1" dirty="0" smtClean="0">
                <a:latin typeface="Georgia" pitchFamily="18" charset="0"/>
              </a:rPr>
              <a:t>barred health issues for non-ionizing radiation, </a:t>
            </a:r>
            <a:br>
              <a:rPr lang="en-US" sz="2000" b="1" dirty="0" smtClean="0">
                <a:latin typeface="Georgia" pitchFamily="18" charset="0"/>
              </a:rPr>
            </a:br>
            <a:r>
              <a:rPr lang="en-US" sz="2000" b="1" dirty="0" smtClean="0">
                <a:latin typeface="Georgia" pitchFamily="18" charset="0"/>
              </a:rPr>
              <a:t>provoked immediate moratoria and the </a:t>
            </a:r>
            <a:r>
              <a:rPr lang="en-US" sz="2000" b="1" dirty="0" smtClean="0">
                <a:latin typeface="Georgia" pitchFamily="18" charset="0"/>
              </a:rPr>
              <a:t/>
            </a:r>
            <a:br>
              <a:rPr lang="en-US" sz="2000" b="1" dirty="0" smtClean="0">
                <a:latin typeface="Georgia" pitchFamily="18" charset="0"/>
              </a:rPr>
            </a:br>
            <a:r>
              <a:rPr lang="en-US" sz="2000" b="1" dirty="0" smtClean="0">
                <a:latin typeface="Georgia" pitchFamily="18" charset="0"/>
              </a:rPr>
              <a:t>emergence of a grand contradiction that persists today:</a:t>
            </a:r>
            <a:br>
              <a:rPr lang="en-US" sz="2000" b="1" dirty="0" smtClean="0">
                <a:latin typeface="Georgia" pitchFamily="18" charset="0"/>
              </a:rPr>
            </a:br>
            <a:r>
              <a:rPr lang="en-US" sz="2000" b="1" i="1" dirty="0">
                <a:solidFill>
                  <a:srgbClr val="C00000"/>
                </a:solidFill>
                <a:latin typeface="Georgia" pitchFamily="18" charset="0"/>
              </a:rPr>
              <a:t>W</a:t>
            </a:r>
            <a:r>
              <a:rPr lang="en-US" sz="2000" b="1" i="1" dirty="0" smtClean="0">
                <a:solidFill>
                  <a:srgbClr val="C00000"/>
                </a:solidFill>
                <a:latin typeface="Georgia" pitchFamily="18" charset="0"/>
              </a:rPr>
              <a:t>ireless infrastructure is regulated by how it looks more than how it works. </a:t>
            </a:r>
            <a:br>
              <a:rPr lang="en-US" sz="2000" b="1" i="1" dirty="0" smtClean="0">
                <a:solidFill>
                  <a:srgbClr val="C00000"/>
                </a:solidFill>
                <a:latin typeface="Georgia" pitchFamily="18" charset="0"/>
              </a:rPr>
            </a:br>
            <a:r>
              <a:rPr lang="en-US" sz="2000" b="1" i="1" dirty="0" smtClean="0">
                <a:solidFill>
                  <a:srgbClr val="C00000"/>
                </a:solidFill>
                <a:latin typeface="Georgia" pitchFamily="18" charset="0"/>
              </a:rPr>
              <a:t>Communities regulate wireless – what if wireless rated them? </a:t>
            </a:r>
            <a:endParaRPr lang="en-US" sz="2200" i="1" dirty="0">
              <a:solidFill>
                <a:srgbClr val="C00000"/>
              </a:solidFill>
              <a:latin typeface="Georgia" pitchFamily="18" charset="0"/>
            </a:endParaRPr>
          </a:p>
        </p:txBody>
      </p:sp>
      <p:sp>
        <p:nvSpPr>
          <p:cNvPr id="3" name="TextBox 2"/>
          <p:cNvSpPr txBox="1"/>
          <p:nvPr/>
        </p:nvSpPr>
        <p:spPr>
          <a:xfrm>
            <a:off x="2971800" y="6259202"/>
            <a:ext cx="5029200" cy="246221"/>
          </a:xfrm>
          <a:prstGeom prst="rect">
            <a:avLst/>
          </a:prstGeom>
          <a:noFill/>
        </p:spPr>
        <p:txBody>
          <a:bodyPr wrap="square" rtlCol="0">
            <a:spAutoFit/>
          </a:bodyPr>
          <a:lstStyle/>
          <a:p>
            <a:r>
              <a:rPr lang="en-US" sz="1000" dirty="0" smtClean="0"/>
              <a:t>Non-ionizing – not enough energy to remove an electron from an atom or molecule</a:t>
            </a:r>
            <a:endParaRPr lang="en-US" sz="10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2373299"/>
            <a:ext cx="6781800" cy="423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2381767"/>
            <a:ext cx="1828800"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600" dirty="0" smtClean="0"/>
              <a:t>Allred observed the “great disconnect” in policy planning as early as 1996  - still not  resolved as of 2011.</a:t>
            </a:r>
            <a:endParaRPr lang="en-US" sz="1600" dirty="0"/>
          </a:p>
        </p:txBody>
      </p:sp>
    </p:spTree>
    <p:extLst>
      <p:ext uri="{BB962C8B-B14F-4D97-AF65-F5344CB8AC3E}">
        <p14:creationId xmlns:p14="http://schemas.microsoft.com/office/powerpoint/2010/main" val="16042874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3400"/>
            <a:ext cx="6934200" cy="5867400"/>
          </a:xfrm>
        </p:spPr>
        <p:txBody>
          <a:bodyPr>
            <a:normAutofit fontScale="90000"/>
          </a:bodyPr>
          <a:lstStyle/>
          <a:p>
            <a:r>
              <a:rPr lang="en-US" sz="3600" b="1" dirty="0" smtClean="0">
                <a:latin typeface="Georgia" pitchFamily="18" charset="0"/>
              </a:rPr>
              <a:t> What is 4G?    </a:t>
            </a:r>
            <a:r>
              <a:rPr lang="en-US" sz="2400" b="1" baseline="30000" dirty="0" smtClean="0">
                <a:latin typeface="Georgia" pitchFamily="18" charset="0"/>
              </a:rPr>
              <a:t>4th</a:t>
            </a:r>
            <a:r>
              <a:rPr lang="en-US" sz="2400" b="1" dirty="0" smtClean="0">
                <a:latin typeface="Georgia" pitchFamily="18" charset="0"/>
              </a:rPr>
              <a:t> generation technology</a:t>
            </a:r>
            <a:br>
              <a:rPr lang="en-US" sz="2400" b="1" dirty="0" smtClean="0">
                <a:latin typeface="Georgia" pitchFamily="18" charset="0"/>
              </a:rPr>
            </a:br>
            <a:r>
              <a:rPr lang="en-US" sz="1800" b="1" dirty="0" smtClean="0">
                <a:solidFill>
                  <a:srgbClr val="C00000"/>
                </a:solidFill>
                <a:latin typeface="Georgia" pitchFamily="18" charset="0"/>
              </a:rPr>
              <a:t>(perceptional and contextual)</a:t>
            </a:r>
            <a:r>
              <a:rPr lang="en-US" sz="2400" b="1" dirty="0">
                <a:latin typeface="Georgia" pitchFamily="18" charset="0"/>
              </a:rPr>
              <a:t/>
            </a:r>
            <a:br>
              <a:rPr lang="en-US" sz="2400" b="1" dirty="0">
                <a:latin typeface="Georgia" pitchFamily="18" charset="0"/>
              </a:rPr>
            </a:br>
            <a:r>
              <a:rPr lang="en-US" sz="2400" dirty="0" smtClean="0">
                <a:latin typeface="Georgia" pitchFamily="18" charset="0"/>
              </a:rPr>
              <a:t>256-</a:t>
            </a:r>
            <a:r>
              <a:rPr lang="en-US" sz="2200" dirty="0" smtClean="0">
                <a:latin typeface="Georgia" pitchFamily="18" charset="0"/>
              </a:rPr>
              <a:t>768 kbps  (compare to “broadband” defined as transfer speeds at 1.5mb/sec or higher)</a:t>
            </a:r>
            <a:br>
              <a:rPr lang="en-US" sz="2200" dirty="0" smtClean="0">
                <a:latin typeface="Georgia" pitchFamily="18" charset="0"/>
              </a:rPr>
            </a:br>
            <a:r>
              <a:rPr lang="en-US" sz="2200" dirty="0">
                <a:latin typeface="Georgia" pitchFamily="18" charset="0"/>
              </a:rPr>
              <a:t/>
            </a:r>
            <a:br>
              <a:rPr lang="en-US" sz="2200" dirty="0">
                <a:latin typeface="Georgia" pitchFamily="18" charset="0"/>
              </a:rPr>
            </a:br>
            <a:r>
              <a:rPr lang="en-US" sz="2200" dirty="0" smtClean="0">
                <a:latin typeface="Georgia" pitchFamily="18" charset="0"/>
              </a:rPr>
              <a:t>Analog </a:t>
            </a:r>
            <a:r>
              <a:rPr lang="en-US" sz="2200" dirty="0" err="1" smtClean="0">
                <a:latin typeface="Georgia" pitchFamily="18" charset="0"/>
              </a:rPr>
              <a:t>Voice</a:t>
            </a:r>
            <a:r>
              <a:rPr lang="en-US" sz="2200" dirty="0" err="1" smtClean="0">
                <a:latin typeface="Georgia" pitchFamily="18" charset="0"/>
                <a:sym typeface="Wingdings" pitchFamily="2" charset="2"/>
              </a:rPr>
              <a:t>DigitalData</a:t>
            </a:r>
            <a:r>
              <a:rPr lang="en-US" sz="2200" dirty="0" smtClean="0">
                <a:latin typeface="Georgia" pitchFamily="18" charset="0"/>
                <a:sym typeface="Wingdings" pitchFamily="2" charset="2"/>
              </a:rPr>
              <a:t> Packets (VoIP)</a:t>
            </a:r>
            <a:r>
              <a:rPr lang="en-US" sz="2200" dirty="0" smtClean="0">
                <a:latin typeface="Georgia" pitchFamily="18" charset="0"/>
              </a:rPr>
              <a:t/>
            </a:r>
            <a:br>
              <a:rPr lang="en-US" sz="2200" dirty="0" smtClean="0">
                <a:latin typeface="Georgia" pitchFamily="18" charset="0"/>
              </a:rPr>
            </a:br>
            <a:r>
              <a:rPr lang="en-US" sz="2200" dirty="0" smtClean="0">
                <a:latin typeface="Georgia" pitchFamily="18" charset="0"/>
              </a:rPr>
              <a:t/>
            </a:r>
            <a:br>
              <a:rPr lang="en-US" sz="2200" dirty="0" smtClean="0">
                <a:latin typeface="Georgia" pitchFamily="18" charset="0"/>
              </a:rPr>
            </a:br>
            <a:r>
              <a:rPr lang="en-US" sz="2200" dirty="0" smtClean="0">
                <a:latin typeface="Georgia" pitchFamily="18" charset="0"/>
              </a:rPr>
              <a:t>100 mbps to 1.0 </a:t>
            </a:r>
            <a:r>
              <a:rPr lang="en-US" sz="2200" dirty="0" err="1" smtClean="0">
                <a:latin typeface="Georgia" pitchFamily="18" charset="0"/>
              </a:rPr>
              <a:t>gbps</a:t>
            </a:r>
            <a:r>
              <a:rPr lang="en-US" sz="2200" dirty="0">
                <a:latin typeface="Georgia" pitchFamily="18" charset="0"/>
              </a:rPr>
              <a:t> </a:t>
            </a:r>
            <a:br>
              <a:rPr lang="en-US" sz="2200" dirty="0">
                <a:latin typeface="Georgia" pitchFamily="18" charset="0"/>
              </a:rPr>
            </a:br>
            <a:r>
              <a:rPr lang="en-US" sz="2200" dirty="0" smtClean="0">
                <a:latin typeface="Georgia" pitchFamily="18" charset="0"/>
              </a:rPr>
              <a:t>(depending on mobility of target)</a:t>
            </a:r>
            <a:br>
              <a:rPr lang="en-US" sz="2200" dirty="0" smtClean="0">
                <a:latin typeface="Georgia" pitchFamily="18" charset="0"/>
              </a:rPr>
            </a:br>
            <a:r>
              <a:rPr lang="en-US" sz="2200" dirty="0" smtClean="0">
                <a:latin typeface="Georgia" pitchFamily="18" charset="0"/>
              </a:rPr>
              <a:t/>
            </a:r>
            <a:br>
              <a:rPr lang="en-US" sz="2200" dirty="0" smtClean="0">
                <a:latin typeface="Georgia" pitchFamily="18" charset="0"/>
              </a:rPr>
            </a:br>
            <a:r>
              <a:rPr lang="en-US" sz="2200" dirty="0" err="1" smtClean="0">
                <a:latin typeface="Georgia" pitchFamily="18" charset="0"/>
              </a:rPr>
              <a:t>WiMax</a:t>
            </a:r>
            <a:r>
              <a:rPr lang="en-US" sz="2200" dirty="0" smtClean="0">
                <a:latin typeface="Georgia" pitchFamily="18" charset="0"/>
              </a:rPr>
              <a:t>, LTE, MIMO, GSM, HSPA, HSPA+…is marketing ahead of deployment?</a:t>
            </a:r>
            <a:br>
              <a:rPr lang="en-US" sz="2200" dirty="0" smtClean="0">
                <a:latin typeface="Georgia" pitchFamily="18" charset="0"/>
              </a:rPr>
            </a:br>
            <a:r>
              <a:rPr lang="en-US" sz="2200" dirty="0">
                <a:latin typeface="Georgia" pitchFamily="18" charset="0"/>
              </a:rPr>
              <a:t/>
            </a:r>
            <a:br>
              <a:rPr lang="en-US" sz="2200" dirty="0">
                <a:latin typeface="Georgia" pitchFamily="18" charset="0"/>
              </a:rPr>
            </a:br>
            <a:r>
              <a:rPr lang="en-US" sz="2200" dirty="0" smtClean="0">
                <a:latin typeface="Georgia" pitchFamily="18" charset="0"/>
              </a:rPr>
              <a:t>Deployed in Armenia, Sweden, Uzbekistan and several other countries</a:t>
            </a:r>
            <a:br>
              <a:rPr lang="en-US" sz="2200" dirty="0" smtClean="0">
                <a:latin typeface="Georgia" pitchFamily="18" charset="0"/>
              </a:rPr>
            </a:br>
            <a:r>
              <a:rPr lang="en-US" sz="2200" dirty="0" smtClean="0">
                <a:latin typeface="Georgia" pitchFamily="18" charset="0"/>
              </a:rPr>
              <a:t/>
            </a:r>
            <a:br>
              <a:rPr lang="en-US" sz="2200" dirty="0" smtClean="0">
                <a:latin typeface="Georgia" pitchFamily="18" charset="0"/>
              </a:rPr>
            </a:br>
            <a:r>
              <a:rPr lang="en-US" sz="2200" dirty="0" smtClean="0">
                <a:latin typeface="Georgia" pitchFamily="18" charset="0"/>
              </a:rPr>
              <a:t>Can democracy 2.0 go as many-to-many if upload speeds are radically slower than download?</a:t>
            </a:r>
            <a:endParaRPr lang="en-US" sz="2200" dirty="0">
              <a:latin typeface="Georgia" pitchFamily="18" charset="0"/>
            </a:endParaRPr>
          </a:p>
        </p:txBody>
      </p:sp>
    </p:spTree>
    <p:extLst>
      <p:ext uri="{BB962C8B-B14F-4D97-AF65-F5344CB8AC3E}">
        <p14:creationId xmlns:p14="http://schemas.microsoft.com/office/powerpoint/2010/main" val="21105012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066800" y="228601"/>
            <a:ext cx="5334000" cy="3657600"/>
          </a:xfrm>
          <a:prstGeom prst="rect">
            <a:avLst/>
          </a:prstGeom>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2117271" y="3962399"/>
            <a:ext cx="4544060" cy="2390775"/>
          </a:xfrm>
          <a:prstGeom prst="rect">
            <a:avLst/>
          </a:prstGeom>
        </p:spPr>
      </p:pic>
      <p:sp>
        <p:nvSpPr>
          <p:cNvPr id="6" name="TextBox 5"/>
          <p:cNvSpPr txBox="1"/>
          <p:nvPr/>
        </p:nvSpPr>
        <p:spPr>
          <a:xfrm>
            <a:off x="6934200" y="3085237"/>
            <a:ext cx="1828800" cy="1754326"/>
          </a:xfrm>
          <a:prstGeom prst="rect">
            <a:avLst/>
          </a:prstGeom>
          <a:noFill/>
        </p:spPr>
        <p:txBody>
          <a:bodyPr wrap="square" rtlCol="0">
            <a:spAutoFit/>
          </a:bodyPr>
          <a:lstStyle/>
          <a:p>
            <a:r>
              <a:rPr lang="en-US" dirty="0" smtClean="0"/>
              <a:t>Is 4G not </a:t>
            </a:r>
            <a:r>
              <a:rPr lang="en-US" dirty="0" smtClean="0"/>
              <a:t>a tech – but </a:t>
            </a:r>
            <a:r>
              <a:rPr lang="en-US" dirty="0" smtClean="0"/>
              <a:t>only a benchmark - - </a:t>
            </a:r>
          </a:p>
          <a:p>
            <a:r>
              <a:rPr lang="en-US" dirty="0" smtClean="0"/>
              <a:t>anything </a:t>
            </a:r>
            <a:r>
              <a:rPr lang="en-US" dirty="0" smtClean="0"/>
              <a:t>better than 3G</a:t>
            </a:r>
          </a:p>
          <a:p>
            <a:endParaRPr lang="en-US" dirty="0"/>
          </a:p>
        </p:txBody>
      </p:sp>
      <p:sp>
        <p:nvSpPr>
          <p:cNvPr id="7" name="TextBox 6"/>
          <p:cNvSpPr txBox="1"/>
          <p:nvPr/>
        </p:nvSpPr>
        <p:spPr>
          <a:xfrm>
            <a:off x="6938433" y="1090136"/>
            <a:ext cx="1066800" cy="1477328"/>
          </a:xfrm>
          <a:prstGeom prst="rect">
            <a:avLst/>
          </a:prstGeom>
          <a:noFill/>
        </p:spPr>
        <p:txBody>
          <a:bodyPr wrap="square" rtlCol="0">
            <a:spAutoFit/>
          </a:bodyPr>
          <a:lstStyle/>
          <a:p>
            <a:r>
              <a:rPr lang="en-US" dirty="0" smtClean="0"/>
              <a:t>No one in US actually has 4G service?</a:t>
            </a:r>
            <a:endParaRPr lang="en-US" dirty="0"/>
          </a:p>
        </p:txBody>
      </p:sp>
      <p:cxnSp>
        <p:nvCxnSpPr>
          <p:cNvPr id="9" name="Straight Arrow Connector 8"/>
          <p:cNvCxnSpPr/>
          <p:nvPr/>
        </p:nvCxnSpPr>
        <p:spPr>
          <a:xfrm flipH="1" flipV="1">
            <a:off x="6172200" y="1752600"/>
            <a:ext cx="762000" cy="152400"/>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5613399" y="2937624"/>
            <a:ext cx="1325034" cy="295225"/>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3132" y="3967579"/>
            <a:ext cx="1507067" cy="2308324"/>
          </a:xfrm>
          <a:prstGeom prst="rect">
            <a:avLst/>
          </a:prstGeom>
          <a:noFill/>
        </p:spPr>
        <p:txBody>
          <a:bodyPr wrap="square" rtlCol="0">
            <a:spAutoFit/>
          </a:bodyPr>
          <a:lstStyle/>
          <a:p>
            <a:r>
              <a:rPr lang="en-US" dirty="0" smtClean="0"/>
              <a:t>People gripe </a:t>
            </a:r>
            <a:r>
              <a:rPr lang="en-US" dirty="0" smtClean="0"/>
              <a:t>about </a:t>
            </a:r>
            <a:r>
              <a:rPr lang="en-US" dirty="0" smtClean="0"/>
              <a:t>national </a:t>
            </a:r>
            <a:r>
              <a:rPr lang="en-US" dirty="0" smtClean="0"/>
              <a:t>maps </a:t>
            </a:r>
            <a:r>
              <a:rPr lang="en-US" dirty="0" smtClean="0"/>
              <a:t>– not enough detail or functionality for the “last mile.”</a:t>
            </a:r>
            <a:endParaRPr lang="en-US" dirty="0"/>
          </a:p>
        </p:txBody>
      </p:sp>
      <p:cxnSp>
        <p:nvCxnSpPr>
          <p:cNvPr id="16" name="Straight Arrow Connector 15"/>
          <p:cNvCxnSpPr>
            <a:stCxn id="13" idx="3"/>
          </p:cNvCxnSpPr>
          <p:nvPr/>
        </p:nvCxnSpPr>
        <p:spPr>
          <a:xfrm>
            <a:off x="1600199" y="5121741"/>
            <a:ext cx="517072" cy="0"/>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066800" y="1704945"/>
            <a:ext cx="1981200" cy="400110"/>
          </a:xfrm>
          <a:prstGeom prst="rect">
            <a:avLst/>
          </a:prstGeom>
          <a:noFill/>
        </p:spPr>
        <p:txBody>
          <a:bodyPr wrap="square" rtlCol="0">
            <a:spAutoFit/>
          </a:bodyPr>
          <a:lstStyle/>
          <a:p>
            <a:r>
              <a:rPr lang="en-US" sz="1000" i="1" dirty="0" smtClean="0">
                <a:hlinkClick r:id="rId4"/>
              </a:rPr>
              <a:t>Source: http</a:t>
            </a:r>
            <a:r>
              <a:rPr lang="en-US" sz="1000" i="1" dirty="0">
                <a:hlinkClick r:id="rId4"/>
              </a:rPr>
              <a:t>://www.govtech.com</a:t>
            </a:r>
            <a:r>
              <a:rPr lang="en-US" sz="1000" i="1" dirty="0" smtClean="0">
                <a:hlinkClick r:id="rId4"/>
              </a:rPr>
              <a:t>/</a:t>
            </a:r>
            <a:endParaRPr lang="en-US" sz="1000" i="1" dirty="0" smtClean="0"/>
          </a:p>
          <a:p>
            <a:r>
              <a:rPr lang="en-US" sz="1000" i="1" dirty="0" smtClean="0"/>
              <a:t>newsletters/4G-Map.html</a:t>
            </a:r>
            <a:endParaRPr lang="en-US" sz="1000" dirty="0"/>
          </a:p>
        </p:txBody>
      </p:sp>
      <p:sp>
        <p:nvSpPr>
          <p:cNvPr id="23" name="TextBox 22"/>
          <p:cNvSpPr txBox="1"/>
          <p:nvPr/>
        </p:nvSpPr>
        <p:spPr>
          <a:xfrm>
            <a:off x="4114800" y="304800"/>
            <a:ext cx="220980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From Govtech.com</a:t>
            </a:r>
            <a:endParaRPr lang="en-US" dirty="0"/>
          </a:p>
        </p:txBody>
      </p:sp>
    </p:spTree>
    <p:extLst>
      <p:ext uri="{BB962C8B-B14F-4D97-AF65-F5344CB8AC3E}">
        <p14:creationId xmlns:p14="http://schemas.microsoft.com/office/powerpoint/2010/main" val="29587636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6096000" cy="1219200"/>
          </a:xfrm>
        </p:spPr>
        <p:txBody>
          <a:bodyPr>
            <a:normAutofit/>
          </a:bodyPr>
          <a:lstStyle/>
          <a:p>
            <a:pPr algn="l"/>
            <a:r>
              <a:rPr lang="en-US" sz="2400" b="1" dirty="0">
                <a:latin typeface="Georgia" pitchFamily="18" charset="0"/>
              </a:rPr>
              <a:t/>
            </a:r>
            <a:br>
              <a:rPr lang="en-US" sz="2400" b="1" dirty="0">
                <a:latin typeface="Georgia" pitchFamily="18" charset="0"/>
              </a:rPr>
            </a:br>
            <a:r>
              <a:rPr lang="en-US" sz="2400" b="1" i="1" dirty="0" smtClean="0">
                <a:solidFill>
                  <a:srgbClr val="C00000"/>
                </a:solidFill>
                <a:latin typeface="Georgia" pitchFamily="18" charset="0"/>
              </a:rPr>
              <a:t>“Is Utah Ready for 4G” </a:t>
            </a:r>
            <a:r>
              <a:rPr lang="en-US" sz="2400" b="1" dirty="0">
                <a:latin typeface="Georgia" pitchFamily="18" charset="0"/>
              </a:rPr>
              <a:t/>
            </a:r>
            <a:br>
              <a:rPr lang="en-US" sz="2400" b="1" dirty="0">
                <a:latin typeface="Georgia" pitchFamily="18" charset="0"/>
              </a:rPr>
            </a:br>
            <a:endParaRPr lang="en-US" sz="2400" dirty="0">
              <a:latin typeface="Georgia" pitchFamily="18" charset="0"/>
            </a:endParaRPr>
          </a:p>
        </p:txBody>
      </p:sp>
      <p:sp>
        <p:nvSpPr>
          <p:cNvPr id="3" name="Title 1"/>
          <p:cNvSpPr txBox="1">
            <a:spLocks/>
          </p:cNvSpPr>
          <p:nvPr/>
        </p:nvSpPr>
        <p:spPr>
          <a:xfrm>
            <a:off x="457200" y="1417638"/>
            <a:ext cx="6096000" cy="94456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latin typeface="Georgia" pitchFamily="18" charset="0"/>
              </a:rPr>
              <a:t>could just as easily be </a:t>
            </a:r>
            <a:endParaRPr lang="en-US" sz="2400" dirty="0">
              <a:latin typeface="Georgia" pitchFamily="18" charset="0"/>
            </a:endParaRPr>
          </a:p>
        </p:txBody>
      </p:sp>
      <p:sp>
        <p:nvSpPr>
          <p:cNvPr id="4" name="Title 1"/>
          <p:cNvSpPr txBox="1">
            <a:spLocks/>
          </p:cNvSpPr>
          <p:nvPr/>
        </p:nvSpPr>
        <p:spPr>
          <a:xfrm>
            <a:off x="2438400" y="1981200"/>
            <a:ext cx="6096000" cy="12192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2400" b="1" i="1" dirty="0" smtClean="0">
                <a:solidFill>
                  <a:srgbClr val="C00000"/>
                </a:solidFill>
                <a:latin typeface="Georgia" pitchFamily="18" charset="0"/>
              </a:rPr>
              <a:t/>
            </a:r>
            <a:br>
              <a:rPr lang="en-US" sz="2400" b="1" i="1" dirty="0" smtClean="0">
                <a:solidFill>
                  <a:srgbClr val="C00000"/>
                </a:solidFill>
                <a:latin typeface="Georgia" pitchFamily="18" charset="0"/>
              </a:rPr>
            </a:br>
            <a:r>
              <a:rPr lang="en-US" sz="2400" b="1" i="1" dirty="0" smtClean="0">
                <a:solidFill>
                  <a:srgbClr val="C00000"/>
                </a:solidFill>
                <a:latin typeface="Georgia" pitchFamily="18" charset="0"/>
              </a:rPr>
              <a:t>“Is 4G Ready for Utah?”</a:t>
            </a:r>
            <a:endParaRPr lang="en-US" sz="2400" i="1" dirty="0">
              <a:solidFill>
                <a:srgbClr val="C00000"/>
              </a:solidFill>
              <a:latin typeface="Georgia" pitchFamily="18" charset="0"/>
            </a:endParaRPr>
          </a:p>
        </p:txBody>
      </p:sp>
      <p:sp>
        <p:nvSpPr>
          <p:cNvPr id="5" name="Rectangle 4"/>
          <p:cNvSpPr/>
          <p:nvPr/>
        </p:nvSpPr>
        <p:spPr>
          <a:xfrm>
            <a:off x="838200" y="3810000"/>
            <a:ext cx="7162800" cy="1200329"/>
          </a:xfrm>
          <a:prstGeom prst="rect">
            <a:avLst/>
          </a:prstGeom>
        </p:spPr>
        <p:txBody>
          <a:bodyPr wrap="square">
            <a:spAutoFit/>
          </a:bodyPr>
          <a:lstStyle/>
          <a:p>
            <a:r>
              <a:rPr lang="en-US" b="1" dirty="0">
                <a:latin typeface="Georgia" pitchFamily="18" charset="0"/>
              </a:rPr>
              <a:t>Customers are being sold on the idea of ultra low-cost high-definition seamless, universal video while driving.</a:t>
            </a:r>
            <a:br>
              <a:rPr lang="en-US" b="1" dirty="0">
                <a:latin typeface="Georgia" pitchFamily="18" charset="0"/>
              </a:rPr>
            </a:br>
            <a:r>
              <a:rPr lang="en-US" b="1" dirty="0">
                <a:latin typeface="Georgia" pitchFamily="18" charset="0"/>
              </a:rPr>
              <a:t/>
            </a:r>
            <a:br>
              <a:rPr lang="en-US" b="1" dirty="0">
                <a:latin typeface="Georgia" pitchFamily="18" charset="0"/>
              </a:rPr>
            </a:br>
            <a:endParaRPr lang="en-US" dirty="0"/>
          </a:p>
        </p:txBody>
      </p:sp>
    </p:spTree>
    <p:extLst>
      <p:ext uri="{BB962C8B-B14F-4D97-AF65-F5344CB8AC3E}">
        <p14:creationId xmlns:p14="http://schemas.microsoft.com/office/powerpoint/2010/main" val="12885731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096000" cy="5668962"/>
          </a:xfrm>
        </p:spPr>
        <p:txBody>
          <a:bodyPr>
            <a:normAutofit fontScale="90000"/>
          </a:bodyPr>
          <a:lstStyle/>
          <a:p>
            <a:pPr algn="l"/>
            <a:r>
              <a:rPr lang="en-US" sz="2400" b="1" dirty="0" smtClean="0">
                <a:latin typeface="Georgia" pitchFamily="18" charset="0"/>
              </a:rPr>
              <a:t/>
            </a:r>
            <a:br>
              <a:rPr lang="en-US" sz="2400" b="1" dirty="0" smtClean="0">
                <a:latin typeface="Georgia" pitchFamily="18" charset="0"/>
              </a:rPr>
            </a:br>
            <a:r>
              <a:rPr lang="en-US" sz="2400" b="1" dirty="0" smtClean="0">
                <a:latin typeface="Georgia" pitchFamily="18" charset="0"/>
              </a:rPr>
              <a:t>Key to mobility is wireless – </a:t>
            </a:r>
            <a:r>
              <a:rPr lang="en-US" sz="2400" b="1" dirty="0" smtClean="0">
                <a:latin typeface="Georgia" pitchFamily="18" charset="0"/>
              </a:rPr>
              <a:t>keys </a:t>
            </a:r>
            <a:r>
              <a:rPr lang="en-US" sz="2400" b="1" dirty="0" smtClean="0">
                <a:latin typeface="Georgia" pitchFamily="18" charset="0"/>
              </a:rPr>
              <a:t>to wireless </a:t>
            </a:r>
            <a:r>
              <a:rPr lang="en-US" sz="2400" b="1" dirty="0" smtClean="0">
                <a:latin typeface="Georgia" pitchFamily="18" charset="0"/>
              </a:rPr>
              <a:t>are</a:t>
            </a:r>
            <a:r>
              <a:rPr lang="en-US" sz="2400" b="1" dirty="0" smtClean="0">
                <a:latin typeface="Georgia" pitchFamily="18" charset="0"/>
              </a:rPr>
              <a:t> </a:t>
            </a:r>
            <a:r>
              <a:rPr lang="en-US" sz="2400" b="1" i="1" dirty="0" smtClean="0">
                <a:solidFill>
                  <a:srgbClr val="C00000"/>
                </a:solidFill>
                <a:latin typeface="Georgia" pitchFamily="18" charset="0"/>
              </a:rPr>
              <a:t>line-of-sight </a:t>
            </a:r>
            <a:r>
              <a:rPr lang="en-US" sz="2400" b="1" dirty="0" smtClean="0">
                <a:latin typeface="Georgia" pitchFamily="18" charset="0"/>
              </a:rPr>
              <a:t>and</a:t>
            </a:r>
            <a:r>
              <a:rPr lang="en-US" sz="2400" dirty="0" smtClean="0">
                <a:solidFill>
                  <a:srgbClr val="C00000"/>
                </a:solidFill>
                <a:latin typeface="Georgia" pitchFamily="18" charset="0"/>
              </a:rPr>
              <a:t> </a:t>
            </a:r>
            <a:r>
              <a:rPr lang="en-US" sz="2400" b="1" i="1" dirty="0" smtClean="0">
                <a:solidFill>
                  <a:srgbClr val="C00000"/>
                </a:solidFill>
                <a:latin typeface="Georgia" pitchFamily="18" charset="0"/>
              </a:rPr>
              <a:t>proximity.</a:t>
            </a:r>
            <a:br>
              <a:rPr lang="en-US" sz="2400" b="1" i="1" dirty="0" smtClean="0">
                <a:solidFill>
                  <a:srgbClr val="C00000"/>
                </a:solidFill>
                <a:latin typeface="Georgia" pitchFamily="18" charset="0"/>
              </a:rPr>
            </a:br>
            <a:r>
              <a:rPr lang="en-US" sz="2400" b="1" i="1" dirty="0">
                <a:solidFill>
                  <a:srgbClr val="C00000"/>
                </a:solidFill>
                <a:latin typeface="Georgia" pitchFamily="18" charset="0"/>
              </a:rPr>
              <a:t/>
            </a:r>
            <a:br>
              <a:rPr lang="en-US" sz="2400" b="1" i="1" dirty="0">
                <a:solidFill>
                  <a:srgbClr val="C00000"/>
                </a:solidFill>
                <a:latin typeface="Georgia" pitchFamily="18" charset="0"/>
              </a:rPr>
            </a:br>
            <a:r>
              <a:rPr lang="en-US" sz="2400" b="1" i="1" dirty="0" smtClean="0">
                <a:latin typeface="Georgia" pitchFamily="18" charset="0"/>
              </a:rPr>
              <a:t>Issues:</a:t>
            </a:r>
            <a:br>
              <a:rPr lang="en-US" sz="2400" b="1" i="1" dirty="0" smtClean="0">
                <a:latin typeface="Georgia" pitchFamily="18" charset="0"/>
              </a:rPr>
            </a:br>
            <a:r>
              <a:rPr lang="en-US" sz="2400" b="1" i="1" dirty="0">
                <a:latin typeface="Georgia" pitchFamily="18" charset="0"/>
              </a:rPr>
              <a:t>	</a:t>
            </a:r>
            <a:r>
              <a:rPr lang="en-US" sz="2400" b="1" i="1" dirty="0" smtClean="0">
                <a:latin typeface="Georgia" pitchFamily="18" charset="0"/>
              </a:rPr>
              <a:t>- multi-path</a:t>
            </a:r>
            <a:br>
              <a:rPr lang="en-US" sz="2400" b="1" i="1" dirty="0" smtClean="0">
                <a:latin typeface="Georgia" pitchFamily="18" charset="0"/>
              </a:rPr>
            </a:br>
            <a:r>
              <a:rPr lang="en-US" sz="2400" b="1" i="1" dirty="0">
                <a:latin typeface="Georgia" pitchFamily="18" charset="0"/>
              </a:rPr>
              <a:t>	</a:t>
            </a:r>
            <a:r>
              <a:rPr lang="en-US" sz="2400" b="1" i="1" dirty="0" smtClean="0">
                <a:latin typeface="Georgia" pitchFamily="18" charset="0"/>
              </a:rPr>
              <a:t>- reflection</a:t>
            </a:r>
            <a:br>
              <a:rPr lang="en-US" sz="2400" b="1" i="1" dirty="0" smtClean="0">
                <a:latin typeface="Georgia" pitchFamily="18" charset="0"/>
              </a:rPr>
            </a:br>
            <a:r>
              <a:rPr lang="en-US" sz="2400" b="1" i="1" dirty="0">
                <a:latin typeface="Georgia" pitchFamily="18" charset="0"/>
              </a:rPr>
              <a:t>	</a:t>
            </a:r>
            <a:r>
              <a:rPr lang="en-US" sz="2400" b="1" i="1" dirty="0" smtClean="0">
                <a:latin typeface="Georgia" pitchFamily="18" charset="0"/>
              </a:rPr>
              <a:t>- atmospheric moisture</a:t>
            </a:r>
            <a:br>
              <a:rPr lang="en-US" sz="2400" b="1" i="1" dirty="0" smtClean="0">
                <a:latin typeface="Georgia" pitchFamily="18" charset="0"/>
              </a:rPr>
            </a:br>
            <a:r>
              <a:rPr lang="en-US" sz="2400" b="1" i="1" dirty="0">
                <a:latin typeface="Georgia" pitchFamily="18" charset="0"/>
              </a:rPr>
              <a:t>	</a:t>
            </a:r>
            <a:r>
              <a:rPr lang="en-US" sz="2400" b="1" i="1" dirty="0" smtClean="0">
                <a:latin typeface="Georgia" pitchFamily="18" charset="0"/>
              </a:rPr>
              <a:t>- vibration</a:t>
            </a:r>
            <a:br>
              <a:rPr lang="en-US" sz="2400" b="1" i="1" dirty="0" smtClean="0">
                <a:latin typeface="Georgia" pitchFamily="18" charset="0"/>
              </a:rPr>
            </a:br>
            <a:r>
              <a:rPr lang="en-US" sz="2400" b="1" i="1" dirty="0">
                <a:latin typeface="Georgia" pitchFamily="18" charset="0"/>
              </a:rPr>
              <a:t>	</a:t>
            </a:r>
            <a:r>
              <a:rPr lang="en-US" sz="2400" b="1" i="1" dirty="0" smtClean="0">
                <a:latin typeface="Georgia" pitchFamily="18" charset="0"/>
              </a:rPr>
              <a:t>- path geometry &amp; density</a:t>
            </a:r>
            <a:br>
              <a:rPr lang="en-US" sz="2400" b="1" i="1" dirty="0" smtClean="0">
                <a:latin typeface="Georgia" pitchFamily="18" charset="0"/>
              </a:rPr>
            </a:br>
            <a:r>
              <a:rPr lang="en-US" sz="2400" b="1" i="1" dirty="0">
                <a:latin typeface="Georgia" pitchFamily="18" charset="0"/>
              </a:rPr>
              <a:t>	</a:t>
            </a:r>
            <a:r>
              <a:rPr lang="en-US" sz="2400" b="1" i="1" dirty="0" smtClean="0">
                <a:latin typeface="Georgia" pitchFamily="18" charset="0"/>
              </a:rPr>
              <a:t>- transmitter power</a:t>
            </a:r>
            <a:br>
              <a:rPr lang="en-US" sz="2400" b="1" i="1" dirty="0" smtClean="0">
                <a:latin typeface="Georgia" pitchFamily="18" charset="0"/>
              </a:rPr>
            </a:br>
            <a:r>
              <a:rPr lang="en-US" sz="2400" b="1" i="1" dirty="0">
                <a:latin typeface="Georgia" pitchFamily="18" charset="0"/>
              </a:rPr>
              <a:t>	</a:t>
            </a:r>
            <a:r>
              <a:rPr lang="en-US" sz="2400" b="1" i="1" dirty="0" smtClean="0">
                <a:latin typeface="Georgia" pitchFamily="18" charset="0"/>
              </a:rPr>
              <a:t>- antenna direction &amp; height</a:t>
            </a:r>
            <a:br>
              <a:rPr lang="en-US" sz="2400" b="1" i="1" dirty="0" smtClean="0">
                <a:latin typeface="Georgia" pitchFamily="18" charset="0"/>
              </a:rPr>
            </a:br>
            <a:r>
              <a:rPr lang="en-US" sz="2400" b="1" i="1" dirty="0">
                <a:latin typeface="Georgia" pitchFamily="18" charset="0"/>
              </a:rPr>
              <a:t>	</a:t>
            </a:r>
            <a:r>
              <a:rPr lang="en-US" sz="2400" b="1" i="1" dirty="0" smtClean="0">
                <a:latin typeface="Georgia" pitchFamily="18" charset="0"/>
              </a:rPr>
              <a:t>- ground conductivity</a:t>
            </a:r>
            <a:br>
              <a:rPr lang="en-US" sz="2400" b="1" i="1" dirty="0" smtClean="0">
                <a:latin typeface="Georgia" pitchFamily="18" charset="0"/>
              </a:rPr>
            </a:br>
            <a:r>
              <a:rPr lang="en-US" sz="2400" b="1" i="1" dirty="0">
                <a:latin typeface="Georgia" pitchFamily="18" charset="0"/>
              </a:rPr>
              <a:t>	</a:t>
            </a:r>
            <a:r>
              <a:rPr lang="en-US" sz="2400" b="1" i="1" dirty="0" smtClean="0">
                <a:latin typeface="Georgia" pitchFamily="18" charset="0"/>
              </a:rPr>
              <a:t>- beam tilt</a:t>
            </a:r>
            <a:br>
              <a:rPr lang="en-US" sz="2400" b="1" i="1" dirty="0" smtClean="0">
                <a:latin typeface="Georgia" pitchFamily="18" charset="0"/>
              </a:rPr>
            </a:br>
            <a:r>
              <a:rPr lang="en-US" sz="2400" b="1" i="1" dirty="0">
                <a:latin typeface="Georgia" pitchFamily="18" charset="0"/>
              </a:rPr>
              <a:t>	</a:t>
            </a:r>
            <a:r>
              <a:rPr lang="en-US" sz="2400" b="1" i="1" dirty="0" smtClean="0">
                <a:latin typeface="Georgia" pitchFamily="18" charset="0"/>
              </a:rPr>
              <a:t>- earth curvature</a:t>
            </a:r>
            <a:br>
              <a:rPr lang="en-US" sz="2400" b="1" i="1" dirty="0" smtClean="0">
                <a:latin typeface="Georgia" pitchFamily="18" charset="0"/>
              </a:rPr>
            </a:br>
            <a:r>
              <a:rPr lang="en-US" sz="2400" b="1" i="1" dirty="0">
                <a:latin typeface="Georgia" pitchFamily="18" charset="0"/>
              </a:rPr>
              <a:t>	</a:t>
            </a:r>
            <a:r>
              <a:rPr lang="en-US" sz="2400" b="1" i="1" dirty="0" smtClean="0">
                <a:latin typeface="Georgia" pitchFamily="18" charset="0"/>
              </a:rPr>
              <a:t>- other attenuation</a:t>
            </a:r>
            <a:br>
              <a:rPr lang="en-US" sz="2400" b="1" i="1" dirty="0" smtClean="0">
                <a:latin typeface="Georgia" pitchFamily="18" charset="0"/>
              </a:rPr>
            </a:br>
            <a:r>
              <a:rPr lang="en-US" sz="2400" b="1" i="1" dirty="0" smtClean="0">
                <a:latin typeface="Georgia" pitchFamily="18" charset="0"/>
              </a:rPr>
              <a:t>		- neighborhood NIMBY--&gt;</a:t>
            </a:r>
            <a:endParaRPr lang="en-US" sz="2400" b="1" dirty="0">
              <a:latin typeface="Georgia" pitchFamily="18" charset="0"/>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4114800"/>
            <a:ext cx="2552700" cy="2569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85731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6705600" cy="5943600"/>
          </a:xfrm>
        </p:spPr>
        <p:txBody>
          <a:bodyPr>
            <a:normAutofit/>
          </a:bodyPr>
          <a:lstStyle/>
          <a:p>
            <a:pPr algn="l"/>
            <a:r>
              <a:rPr lang="en-US" sz="2400" b="1" dirty="0" smtClean="0">
                <a:latin typeface="Georgia" pitchFamily="18" charset="0"/>
              </a:rPr>
              <a:t/>
            </a:r>
            <a:br>
              <a:rPr lang="en-US" sz="2400" b="1" dirty="0" smtClean="0">
                <a:latin typeface="Georgia" pitchFamily="18" charset="0"/>
              </a:rPr>
            </a:br>
            <a:r>
              <a:rPr lang="en-US" sz="2400" b="1" dirty="0">
                <a:latin typeface="Georgia" pitchFamily="18" charset="0"/>
              </a:rPr>
              <a:t/>
            </a:r>
            <a:br>
              <a:rPr lang="en-US" sz="2400" b="1" dirty="0">
                <a:latin typeface="Georgia" pitchFamily="18" charset="0"/>
              </a:rPr>
            </a:br>
            <a:r>
              <a:rPr lang="en-US" sz="2400" b="1" dirty="0" smtClean="0">
                <a:latin typeface="Georgia" pitchFamily="18" charset="0"/>
              </a:rPr>
              <a:t>   </a:t>
            </a:r>
            <a:r>
              <a:rPr lang="en-US" sz="3600" b="1" dirty="0" smtClean="0">
                <a:latin typeface="Georgia" pitchFamily="18" charset="0"/>
              </a:rPr>
              <a:t>Customers </a:t>
            </a:r>
            <a:r>
              <a:rPr lang="en-US" sz="3600" b="1" dirty="0">
                <a:latin typeface="Georgia" pitchFamily="18" charset="0"/>
              </a:rPr>
              <a:t>want </a:t>
            </a:r>
            <a:r>
              <a:rPr lang="en-US" sz="3600" b="1" dirty="0" smtClean="0">
                <a:latin typeface="Georgia" pitchFamily="18" charset="0"/>
              </a:rPr>
              <a:t>MAGIC</a:t>
            </a:r>
            <a:r>
              <a:rPr lang="en-US" sz="2400" b="1" dirty="0">
                <a:latin typeface="Georgia" pitchFamily="18" charset="0"/>
              </a:rPr>
              <a:t/>
            </a:r>
            <a:br>
              <a:rPr lang="en-US" sz="2400" b="1" dirty="0">
                <a:latin typeface="Georgia" pitchFamily="18" charset="0"/>
              </a:rPr>
            </a:br>
            <a:r>
              <a:rPr lang="en-US" sz="2400" b="1" dirty="0" smtClean="0">
                <a:latin typeface="Georgia" pitchFamily="18" charset="0"/>
              </a:rPr>
              <a:t/>
            </a:r>
            <a:br>
              <a:rPr lang="en-US" sz="2400" b="1" dirty="0" smtClean="0">
                <a:latin typeface="Georgia" pitchFamily="18" charset="0"/>
              </a:rPr>
            </a:br>
            <a:r>
              <a:rPr lang="en-US" sz="4900" b="1" dirty="0" smtClean="0">
                <a:solidFill>
                  <a:srgbClr val="C00000"/>
                </a:solidFill>
                <a:latin typeface="Georgia" pitchFamily="18" charset="0"/>
              </a:rPr>
              <a:t>M</a:t>
            </a:r>
            <a:r>
              <a:rPr lang="en-US" sz="2400" b="1" dirty="0" smtClean="0">
                <a:latin typeface="Georgia" pitchFamily="18" charset="0"/>
              </a:rPr>
              <a:t>obile multi-media</a:t>
            </a:r>
            <a:br>
              <a:rPr lang="en-US" sz="2400" b="1" dirty="0" smtClean="0">
                <a:latin typeface="Georgia" pitchFamily="18" charset="0"/>
              </a:rPr>
            </a:br>
            <a:r>
              <a:rPr lang="en-US" sz="2400" b="1" dirty="0" smtClean="0">
                <a:latin typeface="Georgia" pitchFamily="18" charset="0"/>
              </a:rPr>
              <a:t> </a:t>
            </a:r>
            <a:r>
              <a:rPr lang="en-US" sz="4900" b="1" dirty="0" smtClean="0">
                <a:solidFill>
                  <a:srgbClr val="C00000"/>
                </a:solidFill>
                <a:latin typeface="Georgia" pitchFamily="18" charset="0"/>
              </a:rPr>
              <a:t>A</a:t>
            </a:r>
            <a:r>
              <a:rPr lang="en-US" sz="2400" b="1" dirty="0" smtClean="0">
                <a:latin typeface="Georgia" pitchFamily="18" charset="0"/>
              </a:rPr>
              <a:t>ny-time, anywhere</a:t>
            </a:r>
            <a:br>
              <a:rPr lang="en-US" sz="2400" b="1" dirty="0" smtClean="0">
                <a:latin typeface="Georgia" pitchFamily="18" charset="0"/>
              </a:rPr>
            </a:br>
            <a:r>
              <a:rPr lang="en-US" sz="4900" b="1" dirty="0" smtClean="0">
                <a:solidFill>
                  <a:srgbClr val="C00000"/>
                </a:solidFill>
                <a:latin typeface="Georgia" pitchFamily="18" charset="0"/>
              </a:rPr>
              <a:t>G</a:t>
            </a:r>
            <a:r>
              <a:rPr lang="en-US" sz="2400" b="1" dirty="0" smtClean="0">
                <a:latin typeface="Georgia" pitchFamily="18" charset="0"/>
              </a:rPr>
              <a:t>lobal mobility support</a:t>
            </a:r>
            <a:br>
              <a:rPr lang="en-US" sz="2400" b="1" dirty="0" smtClean="0">
                <a:latin typeface="Georgia" pitchFamily="18" charset="0"/>
              </a:rPr>
            </a:br>
            <a:r>
              <a:rPr lang="en-US" sz="4900" b="1" dirty="0" smtClean="0">
                <a:solidFill>
                  <a:srgbClr val="C00000"/>
                </a:solidFill>
                <a:latin typeface="Georgia" pitchFamily="18" charset="0"/>
              </a:rPr>
              <a:t>I</a:t>
            </a:r>
            <a:r>
              <a:rPr lang="en-US" sz="2400" b="1" dirty="0" smtClean="0">
                <a:latin typeface="Georgia" pitchFamily="18" charset="0"/>
              </a:rPr>
              <a:t>ntegrated wireless solutions and </a:t>
            </a:r>
            <a:r>
              <a:rPr lang="en-US" sz="4900" b="1" dirty="0" smtClean="0">
                <a:solidFill>
                  <a:srgbClr val="C00000"/>
                </a:solidFill>
                <a:latin typeface="Georgia" pitchFamily="18" charset="0"/>
              </a:rPr>
              <a:t>C</a:t>
            </a:r>
            <a:r>
              <a:rPr lang="en-US" sz="2400" b="1" dirty="0" smtClean="0">
                <a:latin typeface="Georgia" pitchFamily="18" charset="0"/>
              </a:rPr>
              <a:t>ustomized personal service.”</a:t>
            </a:r>
            <a:endParaRPr lang="en-US" sz="2400" dirty="0">
              <a:latin typeface="Georgia" pitchFamily="18" charset="0"/>
            </a:endParaRPr>
          </a:p>
        </p:txBody>
      </p:sp>
    </p:spTree>
    <p:extLst>
      <p:ext uri="{BB962C8B-B14F-4D97-AF65-F5344CB8AC3E}">
        <p14:creationId xmlns:p14="http://schemas.microsoft.com/office/powerpoint/2010/main" val="12885731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28599"/>
            <a:ext cx="5867399" cy="4191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5400" y="762000"/>
            <a:ext cx="2788264" cy="1200329"/>
          </a:xfrm>
          <a:prstGeom prst="rect">
            <a:avLst/>
          </a:prstGeom>
        </p:spPr>
        <p:txBody>
          <a:bodyPr wrap="none">
            <a:spAutoFit/>
          </a:bodyPr>
          <a:lstStyle/>
          <a:p>
            <a:r>
              <a:rPr lang="en-US" dirty="0" smtClean="0"/>
              <a:t>Introductory personal noes:</a:t>
            </a:r>
          </a:p>
          <a:p>
            <a:endParaRPr lang="en-US" dirty="0"/>
          </a:p>
          <a:p>
            <a:r>
              <a:rPr lang="en-US" dirty="0" smtClean="0"/>
              <a:t>Cogito </a:t>
            </a:r>
            <a:r>
              <a:rPr lang="en-US" dirty="0"/>
              <a:t>ergo sum </a:t>
            </a:r>
            <a:r>
              <a:rPr lang="en-US" dirty="0" smtClean="0"/>
              <a:t>–</a:t>
            </a:r>
          </a:p>
          <a:p>
            <a:r>
              <a:rPr lang="en-US" dirty="0" smtClean="0"/>
              <a:t>I </a:t>
            </a:r>
            <a:r>
              <a:rPr lang="en-US" b="1" i="1" dirty="0"/>
              <a:t>bike</a:t>
            </a:r>
            <a:r>
              <a:rPr lang="en-US" dirty="0"/>
              <a:t> therefore I </a:t>
            </a:r>
            <a:r>
              <a:rPr lang="en-US" dirty="0" smtClean="0"/>
              <a:t>exist. </a:t>
            </a:r>
            <a:endParaRPr lang="en-US" dirty="0"/>
          </a:p>
        </p:txBody>
      </p:sp>
      <p:sp>
        <p:nvSpPr>
          <p:cNvPr id="7" name="Rectangle 6"/>
          <p:cNvSpPr/>
          <p:nvPr/>
        </p:nvSpPr>
        <p:spPr>
          <a:xfrm>
            <a:off x="0" y="2324099"/>
            <a:ext cx="3048000" cy="1477328"/>
          </a:xfrm>
          <a:prstGeom prst="rect">
            <a:avLst/>
          </a:prstGeom>
        </p:spPr>
        <p:txBody>
          <a:bodyPr wrap="square">
            <a:spAutoFit/>
          </a:bodyPr>
          <a:lstStyle/>
          <a:p>
            <a:r>
              <a:rPr lang="en-US" dirty="0" smtClean="0"/>
              <a:t>As a former city planner, </a:t>
            </a:r>
          </a:p>
          <a:p>
            <a:r>
              <a:rPr lang="en-US" dirty="0" smtClean="0"/>
              <a:t>my research </a:t>
            </a:r>
            <a:r>
              <a:rPr lang="en-US" dirty="0"/>
              <a:t>on </a:t>
            </a:r>
            <a:r>
              <a:rPr lang="en-US" dirty="0" smtClean="0"/>
              <a:t>non-motorized</a:t>
            </a:r>
          </a:p>
          <a:p>
            <a:r>
              <a:rPr lang="en-US" dirty="0" smtClean="0"/>
              <a:t>travel </a:t>
            </a:r>
            <a:r>
              <a:rPr lang="en-US" dirty="0"/>
              <a:t>revealed </a:t>
            </a:r>
            <a:r>
              <a:rPr lang="en-US" dirty="0" smtClean="0"/>
              <a:t>weakness</a:t>
            </a:r>
          </a:p>
          <a:p>
            <a:r>
              <a:rPr lang="en-US" dirty="0" smtClean="0"/>
              <a:t>in </a:t>
            </a:r>
            <a:r>
              <a:rPr lang="en-US" dirty="0"/>
              <a:t>community </a:t>
            </a:r>
            <a:r>
              <a:rPr lang="en-US" dirty="0" smtClean="0"/>
              <a:t>planning</a:t>
            </a:r>
          </a:p>
          <a:p>
            <a:r>
              <a:rPr lang="en-US" dirty="0" smtClean="0"/>
              <a:t>and </a:t>
            </a:r>
            <a:r>
              <a:rPr lang="en-US" dirty="0"/>
              <a:t>reporting </a:t>
            </a:r>
            <a:r>
              <a:rPr lang="en-US" dirty="0" smtClean="0"/>
              <a:t>systems.   </a:t>
            </a:r>
            <a:endParaRPr lang="en-US" dirty="0"/>
          </a:p>
        </p:txBody>
      </p:sp>
      <p:sp>
        <p:nvSpPr>
          <p:cNvPr id="8" name="TextBox 7"/>
          <p:cNvSpPr txBox="1"/>
          <p:nvPr/>
        </p:nvSpPr>
        <p:spPr>
          <a:xfrm>
            <a:off x="10160" y="4044798"/>
            <a:ext cx="4038600" cy="1477328"/>
          </a:xfrm>
          <a:prstGeom prst="rect">
            <a:avLst/>
          </a:prstGeom>
          <a:noFill/>
        </p:spPr>
        <p:txBody>
          <a:bodyPr wrap="square" rtlCol="0">
            <a:spAutoFit/>
          </a:bodyPr>
          <a:lstStyle/>
          <a:p>
            <a:r>
              <a:rPr lang="en-US" dirty="0" smtClean="0"/>
              <a:t>Citizen involvement in </a:t>
            </a:r>
          </a:p>
          <a:p>
            <a:r>
              <a:rPr lang="en-US" dirty="0" smtClean="0"/>
              <a:t>planning processes </a:t>
            </a:r>
          </a:p>
          <a:p>
            <a:r>
              <a:rPr lang="en-US" dirty="0" smtClean="0"/>
              <a:t>(VGI – UGI) is enhanced</a:t>
            </a:r>
          </a:p>
          <a:p>
            <a:r>
              <a:rPr lang="en-US" dirty="0" smtClean="0"/>
              <a:t>by mobile communication capability and real-time municipal evaluation systems.</a:t>
            </a:r>
            <a:endParaRPr lang="en-US" dirty="0"/>
          </a:p>
        </p:txBody>
      </p:sp>
      <p:sp>
        <p:nvSpPr>
          <p:cNvPr id="9" name="TextBox 8"/>
          <p:cNvSpPr txBox="1"/>
          <p:nvPr/>
        </p:nvSpPr>
        <p:spPr>
          <a:xfrm>
            <a:off x="6248400" y="4724400"/>
            <a:ext cx="2438400" cy="1569660"/>
          </a:xfrm>
          <a:prstGeom prst="rect">
            <a:avLst/>
          </a:prstGeom>
          <a:noFill/>
        </p:spPr>
        <p:txBody>
          <a:bodyPr wrap="square" rtlCol="0">
            <a:spAutoFit/>
          </a:bodyPr>
          <a:lstStyle/>
          <a:p>
            <a:r>
              <a:rPr lang="en-US" sz="1200" dirty="0" err="1" smtClean="0"/>
              <a:t>Antoni</a:t>
            </a:r>
            <a:r>
              <a:rPr lang="en-US" sz="1200" dirty="0" smtClean="0"/>
              <a:t> J. Allred</a:t>
            </a:r>
            <a:r>
              <a:rPr lang="en-US" sz="1200" dirty="0" smtClean="0"/>
              <a:t>: </a:t>
            </a:r>
          </a:p>
          <a:p>
            <a:r>
              <a:rPr lang="en-US" sz="1200" dirty="0" smtClean="0"/>
              <a:t>12 years in city planning</a:t>
            </a:r>
          </a:p>
          <a:p>
            <a:r>
              <a:rPr lang="en-US" sz="1200" dirty="0" smtClean="0"/>
              <a:t>2 years in wireless site acquisition</a:t>
            </a:r>
          </a:p>
          <a:p>
            <a:r>
              <a:rPr lang="en-US" sz="1200" dirty="0" smtClean="0"/>
              <a:t>5 years managing city involvement</a:t>
            </a:r>
          </a:p>
          <a:p>
            <a:r>
              <a:rPr lang="en-US" sz="1200" dirty="0" smtClean="0"/>
              <a:t>5 years in energy management </a:t>
            </a:r>
          </a:p>
          <a:p>
            <a:r>
              <a:rPr lang="en-US" sz="1200" dirty="0" smtClean="0"/>
              <a:t>6 years college teaching</a:t>
            </a:r>
          </a:p>
          <a:p>
            <a:r>
              <a:rPr lang="en-US" sz="1200" dirty="0" smtClean="0"/>
              <a:t>1 year GPS field work</a:t>
            </a:r>
          </a:p>
          <a:p>
            <a:r>
              <a:rPr lang="en-US" sz="1200" dirty="0" smtClean="0"/>
              <a:t>51 years on a bicycle</a:t>
            </a:r>
            <a:endParaRPr lang="en-US" sz="1200" dirty="0"/>
          </a:p>
        </p:txBody>
      </p:sp>
    </p:spTree>
    <p:extLst>
      <p:ext uri="{BB962C8B-B14F-4D97-AF65-F5344CB8AC3E}">
        <p14:creationId xmlns:p14="http://schemas.microsoft.com/office/powerpoint/2010/main" val="1756864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3452" y="1600200"/>
            <a:ext cx="575709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noGrp="1"/>
          </p:cNvSpPr>
          <p:nvPr>
            <p:ph type="title"/>
          </p:nvPr>
        </p:nvSpPr>
        <p:spPr>
          <a:xfrm>
            <a:off x="1752600" y="457200"/>
            <a:ext cx="6019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latin typeface="Georgia" pitchFamily="18" charset="0"/>
              </a:rPr>
              <a:t>In 2010 20% of web traffic was streaming video</a:t>
            </a:r>
            <a:endParaRPr lang="en-US" sz="2400" dirty="0">
              <a:latin typeface="Georgia" pitchFamily="18" charset="0"/>
            </a:endParaRPr>
          </a:p>
        </p:txBody>
      </p:sp>
    </p:spTree>
    <p:extLst>
      <p:ext uri="{BB962C8B-B14F-4D97-AF65-F5344CB8AC3E}">
        <p14:creationId xmlns:p14="http://schemas.microsoft.com/office/powerpoint/2010/main" val="25010967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924800" cy="639762"/>
          </a:xfrm>
        </p:spPr>
        <p:txBody>
          <a:bodyPr>
            <a:normAutofit fontScale="90000"/>
          </a:bodyPr>
          <a:lstStyle/>
          <a:p>
            <a:pPr algn="l"/>
            <a:r>
              <a:rPr lang="en-US" sz="2400" b="1" dirty="0" smtClean="0">
                <a:latin typeface="Georgia" pitchFamily="18" charset="0"/>
              </a:rPr>
              <a:t>Typical advertised coverage map by wireless carrier</a:t>
            </a:r>
            <a:endParaRPr lang="en-US" sz="2400" dirty="0">
              <a:latin typeface="Georgia" pitchFamily="18" charset="0"/>
            </a:endParaRP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038600"/>
            <a:ext cx="295275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14400"/>
            <a:ext cx="7046913"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962400"/>
            <a:ext cx="4726782" cy="2477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90567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67217"/>
            <a:ext cx="7105650" cy="100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42999"/>
            <a:ext cx="5640388" cy="557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477000" y="1752600"/>
            <a:ext cx="2667000" cy="3693319"/>
          </a:xfrm>
          <a:prstGeom prst="rect">
            <a:avLst/>
          </a:prstGeom>
          <a:noFill/>
        </p:spPr>
        <p:txBody>
          <a:bodyPr wrap="square" rtlCol="0">
            <a:spAutoFit/>
          </a:bodyPr>
          <a:lstStyle/>
          <a:p>
            <a:r>
              <a:rPr lang="en-US" dirty="0" smtClean="0"/>
              <a:t>National </a:t>
            </a:r>
            <a:r>
              <a:rPr lang="en-US" dirty="0" smtClean="0"/>
              <a:t>map process </a:t>
            </a:r>
            <a:r>
              <a:rPr lang="en-US" dirty="0" smtClean="0"/>
              <a:t>may be key to unifying standards for display, analysis and marketing that informs the regulatory process in a way that is safe for wireless providers, useful for customers and supportive for balanced regulatory processes at </a:t>
            </a:r>
            <a:r>
              <a:rPr lang="en-US" dirty="0" err="1" smtClean="0"/>
              <a:t>quazi</a:t>
            </a:r>
            <a:r>
              <a:rPr lang="en-US" dirty="0" smtClean="0"/>
              <a:t>-judicial/municipal level.</a:t>
            </a:r>
            <a:endParaRPr lang="en-US" dirty="0"/>
          </a:p>
        </p:txBody>
      </p:sp>
    </p:spTree>
    <p:extLst>
      <p:ext uri="{BB962C8B-B14F-4D97-AF65-F5344CB8AC3E}">
        <p14:creationId xmlns:p14="http://schemas.microsoft.com/office/powerpoint/2010/main" val="29843448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14400"/>
            <a:ext cx="86868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3581400" y="838200"/>
            <a:ext cx="914400" cy="838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a:stCxn id="7" idx="1"/>
          </p:cNvCxnSpPr>
          <p:nvPr/>
        </p:nvCxnSpPr>
        <p:spPr>
          <a:xfrm flipH="1">
            <a:off x="4495800" y="1133565"/>
            <a:ext cx="1219200" cy="47537"/>
          </a:xfrm>
          <a:prstGeom prst="straightConnector1">
            <a:avLst/>
          </a:prstGeom>
          <a:ln w="44450">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715000" y="533400"/>
            <a:ext cx="19050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Mapping services could benefit from unifying standard</a:t>
            </a:r>
            <a:endParaRPr lang="en-US" dirty="0"/>
          </a:p>
        </p:txBody>
      </p:sp>
    </p:spTree>
    <p:extLst>
      <p:ext uri="{BB962C8B-B14F-4D97-AF65-F5344CB8AC3E}">
        <p14:creationId xmlns:p14="http://schemas.microsoft.com/office/powerpoint/2010/main" val="19385324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199"/>
            <a:ext cx="8687693" cy="223921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66800" y="4724400"/>
            <a:ext cx="6324600" cy="95410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2800" b="1" dirty="0" smtClean="0"/>
              <a:t>“</a:t>
            </a:r>
            <a:r>
              <a:rPr lang="en-US" sz="2800" b="1" u="sng" dirty="0" smtClean="0"/>
              <a:t>Line </a:t>
            </a:r>
            <a:r>
              <a:rPr lang="en-US" sz="2800" b="1" u="sng" dirty="0"/>
              <a:t>of </a:t>
            </a:r>
            <a:r>
              <a:rPr lang="en-US" sz="2800" b="1" u="sng" dirty="0" smtClean="0"/>
              <a:t>site</a:t>
            </a:r>
            <a:r>
              <a:rPr lang="en-US" sz="2800" b="1" dirty="0" smtClean="0"/>
              <a:t> to </a:t>
            </a:r>
            <a:r>
              <a:rPr lang="en-US" sz="2800" b="1" dirty="0"/>
              <a:t>a DIGIS access point is required. Many factors affect speeds</a:t>
            </a:r>
            <a:r>
              <a:rPr lang="en-US" sz="2800" b="1" dirty="0" smtClean="0"/>
              <a:t>.”</a:t>
            </a:r>
            <a:endParaRPr lang="en-US" sz="2800" b="1" dirty="0">
              <a:solidFill>
                <a:srgbClr val="C00000"/>
              </a:solidFill>
            </a:endParaRPr>
          </a:p>
        </p:txBody>
      </p:sp>
      <p:cxnSp>
        <p:nvCxnSpPr>
          <p:cNvPr id="4" name="Straight Arrow Connector 3"/>
          <p:cNvCxnSpPr/>
          <p:nvPr/>
        </p:nvCxnSpPr>
        <p:spPr>
          <a:xfrm flipV="1">
            <a:off x="1828800" y="2895600"/>
            <a:ext cx="2057400" cy="186266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60795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295400"/>
            <a:ext cx="5021263" cy="442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057400"/>
            <a:ext cx="3535363" cy="201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27166" y="4585063"/>
            <a:ext cx="2514600" cy="923330"/>
          </a:xfrm>
          <a:prstGeom prst="rect">
            <a:avLst/>
          </a:prstGeom>
          <a:noFill/>
        </p:spPr>
        <p:txBody>
          <a:bodyPr wrap="square" rtlCol="0">
            <a:spAutoFit/>
          </a:bodyPr>
          <a:lstStyle/>
          <a:p>
            <a:r>
              <a:rPr lang="en-US" dirty="0" smtClean="0"/>
              <a:t>C</a:t>
            </a:r>
            <a:r>
              <a:rPr lang="en-US" dirty="0" smtClean="0"/>
              <a:t>arrier </a:t>
            </a:r>
            <a:r>
              <a:rPr lang="en-US" dirty="0" smtClean="0"/>
              <a:t>coverage maps </a:t>
            </a:r>
            <a:r>
              <a:rPr lang="en-US" dirty="0" smtClean="0"/>
              <a:t>often ‘crashed’ </a:t>
            </a:r>
            <a:r>
              <a:rPr lang="en-US" dirty="0" smtClean="0"/>
              <a:t>or were otherwise un-helpful.</a:t>
            </a:r>
            <a:endParaRPr lang="en-US" dirty="0"/>
          </a:p>
        </p:txBody>
      </p:sp>
      <p:sp>
        <p:nvSpPr>
          <p:cNvPr id="2" name="TextBox 1"/>
          <p:cNvSpPr txBox="1"/>
          <p:nvPr/>
        </p:nvSpPr>
        <p:spPr>
          <a:xfrm>
            <a:off x="533400" y="833735"/>
            <a:ext cx="2708366" cy="923330"/>
          </a:xfrm>
          <a:prstGeom prst="rect">
            <a:avLst/>
          </a:prstGeom>
          <a:noFill/>
        </p:spPr>
        <p:txBody>
          <a:bodyPr wrap="square" rtlCol="0">
            <a:spAutoFit/>
          </a:bodyPr>
          <a:lstStyle/>
          <a:p>
            <a:r>
              <a:rPr lang="en-US" dirty="0" smtClean="0"/>
              <a:t>Market surveys are typically neither scientific nor comparable</a:t>
            </a:r>
            <a:endParaRPr lang="en-US" dirty="0"/>
          </a:p>
        </p:txBody>
      </p:sp>
    </p:spTree>
    <p:extLst>
      <p:ext uri="{BB962C8B-B14F-4D97-AF65-F5344CB8AC3E}">
        <p14:creationId xmlns:p14="http://schemas.microsoft.com/office/powerpoint/2010/main" val="37090567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350" y="169333"/>
            <a:ext cx="6527800" cy="355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706813"/>
            <a:ext cx="6032500" cy="304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47599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139" y="0"/>
            <a:ext cx="60483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858000" y="990600"/>
            <a:ext cx="1828800" cy="838200"/>
          </a:xfrm>
        </p:spPr>
        <p:style>
          <a:lnRef idx="1">
            <a:schemeClr val="accent3"/>
          </a:lnRef>
          <a:fillRef idx="2">
            <a:schemeClr val="accent3"/>
          </a:fillRef>
          <a:effectRef idx="1">
            <a:schemeClr val="accent3"/>
          </a:effectRef>
          <a:fontRef idx="minor">
            <a:schemeClr val="dk1"/>
          </a:fontRef>
        </p:style>
        <p:txBody>
          <a:bodyPr>
            <a:normAutofit fontScale="90000"/>
          </a:bodyPr>
          <a:lstStyle/>
          <a:p>
            <a:pPr algn="l"/>
            <a:r>
              <a:rPr lang="en-US" sz="1100" b="1" dirty="0" smtClean="0">
                <a:latin typeface="Georgia" pitchFamily="18" charset="0"/>
              </a:rPr>
              <a:t>Possible widening percentage of </a:t>
            </a:r>
            <a:br>
              <a:rPr lang="en-US" sz="1100" b="1" dirty="0" smtClean="0">
                <a:latin typeface="Georgia" pitchFamily="18" charset="0"/>
              </a:rPr>
            </a:br>
            <a:r>
              <a:rPr lang="en-US" sz="1100" b="1" dirty="0" smtClean="0">
                <a:latin typeface="Georgia" pitchFamily="18" charset="0"/>
              </a:rPr>
              <a:t>dropped calls </a:t>
            </a:r>
            <a:r>
              <a:rPr lang="en-US" sz="1100" b="1" u="sng" dirty="0" smtClean="0">
                <a:latin typeface="Georgia" pitchFamily="18" charset="0"/>
              </a:rPr>
              <a:t>before</a:t>
            </a:r>
            <a:r>
              <a:rPr lang="en-US" sz="1100" b="1" dirty="0" smtClean="0">
                <a:latin typeface="Georgia" pitchFamily="18" charset="0"/>
              </a:rPr>
              <a:t> </a:t>
            </a:r>
            <a:br>
              <a:rPr lang="en-US" sz="1100" b="1" dirty="0" smtClean="0">
                <a:latin typeface="Georgia" pitchFamily="18" charset="0"/>
              </a:rPr>
            </a:br>
            <a:r>
              <a:rPr lang="en-US" sz="1100" b="1" dirty="0" smtClean="0">
                <a:latin typeface="Georgia" pitchFamily="18" charset="0"/>
              </a:rPr>
              <a:t>the apparent deluge </a:t>
            </a:r>
            <a:br>
              <a:rPr lang="en-US" sz="1100" b="1" dirty="0" smtClean="0">
                <a:latin typeface="Georgia" pitchFamily="18" charset="0"/>
              </a:rPr>
            </a:br>
            <a:r>
              <a:rPr lang="en-US" sz="1100" b="1" dirty="0" smtClean="0">
                <a:latin typeface="Georgia" pitchFamily="18" charset="0"/>
              </a:rPr>
              <a:t>of “high </a:t>
            </a:r>
            <a:r>
              <a:rPr lang="en-US" sz="1100" b="1" dirty="0" err="1" smtClean="0">
                <a:latin typeface="Georgia" pitchFamily="18" charset="0"/>
              </a:rPr>
              <a:t>def</a:t>
            </a:r>
            <a:r>
              <a:rPr lang="en-US" sz="1100" b="1" dirty="0" smtClean="0">
                <a:latin typeface="Georgia" pitchFamily="18" charset="0"/>
              </a:rPr>
              <a:t>” demand</a:t>
            </a:r>
            <a:endParaRPr lang="en-US" sz="1100" dirty="0">
              <a:latin typeface="Georgia" pitchFamily="18" charset="0"/>
            </a:endParaRPr>
          </a:p>
        </p:txBody>
      </p:sp>
      <p:sp>
        <p:nvSpPr>
          <p:cNvPr id="3" name="TextBox 2"/>
          <p:cNvSpPr txBox="1"/>
          <p:nvPr/>
        </p:nvSpPr>
        <p:spPr>
          <a:xfrm>
            <a:off x="6477000" y="4308901"/>
            <a:ext cx="160020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200" b="1" dirty="0" smtClean="0"/>
              <a:t>Apparent declining satisfaction before the expected deluge</a:t>
            </a:r>
            <a:endParaRPr lang="en-US" sz="1200" b="1" dirty="0"/>
          </a:p>
        </p:txBody>
      </p:sp>
    </p:spTree>
    <p:extLst>
      <p:ext uri="{BB962C8B-B14F-4D97-AF65-F5344CB8AC3E}">
        <p14:creationId xmlns:p14="http://schemas.microsoft.com/office/powerpoint/2010/main" val="37090567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8233" y="1010398"/>
            <a:ext cx="5867400" cy="5628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105400" y="1600200"/>
            <a:ext cx="37338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This map had some useful </a:t>
            </a:r>
            <a:r>
              <a:rPr lang="en-US" dirty="0" smtClean="0"/>
              <a:t>potential, by texturing mobile coverage, and may be based </a:t>
            </a:r>
            <a:r>
              <a:rPr lang="en-US" dirty="0" smtClean="0"/>
              <a:t>on some genuine underlying GIS </a:t>
            </a:r>
            <a:endParaRPr lang="en-US" dirty="0"/>
          </a:p>
        </p:txBody>
      </p:sp>
      <p:sp>
        <p:nvSpPr>
          <p:cNvPr id="3" name="TextBox 2"/>
          <p:cNvSpPr txBox="1"/>
          <p:nvPr/>
        </p:nvSpPr>
        <p:spPr>
          <a:xfrm>
            <a:off x="152400" y="3581400"/>
            <a:ext cx="3352800"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Can anyone improve on Android phone app for enhanced signal measurement?</a:t>
            </a:r>
            <a:endParaRPr lang="en-US" dirty="0"/>
          </a:p>
        </p:txBody>
      </p:sp>
    </p:spTree>
    <p:extLst>
      <p:ext uri="{BB962C8B-B14F-4D97-AF65-F5344CB8AC3E}">
        <p14:creationId xmlns:p14="http://schemas.microsoft.com/office/powerpoint/2010/main" val="1792855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295400"/>
            <a:ext cx="5516563" cy="399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47800" y="4800600"/>
            <a:ext cx="34290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These people were responsive to requests for sample design – however, their free download would not run.</a:t>
            </a:r>
            <a:endParaRPr lang="en-US" dirty="0"/>
          </a:p>
        </p:txBody>
      </p:sp>
    </p:spTree>
    <p:extLst>
      <p:ext uri="{BB962C8B-B14F-4D97-AF65-F5344CB8AC3E}">
        <p14:creationId xmlns:p14="http://schemas.microsoft.com/office/powerpoint/2010/main" val="31041990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9033" y="911987"/>
            <a:ext cx="2514600" cy="1477328"/>
          </a:xfrm>
          <a:prstGeom prst="rect">
            <a:avLst/>
          </a:prstGeom>
          <a:noFill/>
        </p:spPr>
        <p:txBody>
          <a:bodyPr wrap="square" rtlCol="0">
            <a:spAutoFit/>
          </a:bodyPr>
          <a:lstStyle/>
          <a:p>
            <a:r>
              <a:rPr lang="en-US" dirty="0" smtClean="0"/>
              <a:t>Research for VGI as a community process included analysis of “dead zones” for wireless signal.  </a:t>
            </a:r>
            <a:endParaRPr lang="en-US" dirty="0"/>
          </a:p>
        </p:txBody>
      </p:sp>
      <p:sp>
        <p:nvSpPr>
          <p:cNvPr id="7" name="TextBox 6"/>
          <p:cNvSpPr txBox="1"/>
          <p:nvPr/>
        </p:nvSpPr>
        <p:spPr>
          <a:xfrm>
            <a:off x="387531" y="2971800"/>
            <a:ext cx="4919133" cy="2308324"/>
          </a:xfrm>
          <a:prstGeom prst="rect">
            <a:avLst/>
          </a:prstGeom>
          <a:noFill/>
        </p:spPr>
        <p:txBody>
          <a:bodyPr wrap="square" rtlCol="0">
            <a:spAutoFit/>
          </a:bodyPr>
          <a:lstStyle/>
          <a:p>
            <a:r>
              <a:rPr lang="en-US" dirty="0" smtClean="0"/>
              <a:t>My concern is for the </a:t>
            </a:r>
          </a:p>
          <a:p>
            <a:r>
              <a:rPr lang="en-US" dirty="0" smtClean="0"/>
              <a:t>wireless “last mile” </a:t>
            </a:r>
          </a:p>
          <a:p>
            <a:r>
              <a:rPr lang="en-US" dirty="0" smtClean="0"/>
              <a:t>– national resources </a:t>
            </a:r>
          </a:p>
          <a:p>
            <a:r>
              <a:rPr lang="en-US" dirty="0" smtClean="0"/>
              <a:t>(such as national map) </a:t>
            </a:r>
          </a:p>
          <a:p>
            <a:r>
              <a:rPr lang="en-US" dirty="0" smtClean="0"/>
              <a:t>can inform ‘bottom-up’ </a:t>
            </a:r>
            <a:endParaRPr lang="en-US" dirty="0" smtClean="0"/>
          </a:p>
          <a:p>
            <a:r>
              <a:rPr lang="en-US" dirty="0" smtClean="0"/>
              <a:t>processes </a:t>
            </a:r>
            <a:r>
              <a:rPr lang="en-US" dirty="0" smtClean="0"/>
              <a:t>where local</a:t>
            </a:r>
          </a:p>
          <a:p>
            <a:r>
              <a:rPr lang="en-US" dirty="0" smtClean="0"/>
              <a:t>land use control and </a:t>
            </a:r>
            <a:endParaRPr lang="en-US" dirty="0" smtClean="0"/>
          </a:p>
          <a:p>
            <a:r>
              <a:rPr lang="en-US" dirty="0" smtClean="0"/>
              <a:t>ireless </a:t>
            </a:r>
            <a:r>
              <a:rPr lang="en-US" dirty="0" smtClean="0"/>
              <a:t>signal really matter.  </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981174"/>
            <a:ext cx="5731933" cy="429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828800" y="5638800"/>
            <a:ext cx="4953000" cy="646331"/>
          </a:xfrm>
          <a:prstGeom prst="rect">
            <a:avLst/>
          </a:prstGeom>
          <a:noFill/>
        </p:spPr>
        <p:txBody>
          <a:bodyPr wrap="square" rtlCol="0">
            <a:spAutoFit/>
          </a:bodyPr>
          <a:lstStyle/>
          <a:p>
            <a:r>
              <a:rPr lang="en-US" dirty="0" smtClean="0"/>
              <a:t>We talk about walking, then build for cars</a:t>
            </a:r>
          </a:p>
          <a:p>
            <a:r>
              <a:rPr lang="en-US" dirty="0" smtClean="0"/>
              <a:t>We rely on cell phones, but hamper their signals</a:t>
            </a:r>
            <a:endParaRPr lang="en-US" dirty="0"/>
          </a:p>
        </p:txBody>
      </p:sp>
    </p:spTree>
    <p:extLst>
      <p:ext uri="{BB962C8B-B14F-4D97-AF65-F5344CB8AC3E}">
        <p14:creationId xmlns:p14="http://schemas.microsoft.com/office/powerpoint/2010/main" val="28756148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03867"/>
            <a:ext cx="761892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905000" y="228600"/>
            <a:ext cx="495300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Can commercial-provider </a:t>
            </a:r>
            <a:r>
              <a:rPr lang="en-US" dirty="0" smtClean="0"/>
              <a:t>RF </a:t>
            </a:r>
            <a:r>
              <a:rPr lang="en-US" dirty="0" smtClean="0"/>
              <a:t>signal </a:t>
            </a:r>
            <a:r>
              <a:rPr lang="en-US" dirty="0" smtClean="0"/>
              <a:t>be </a:t>
            </a:r>
            <a:r>
              <a:rPr lang="en-US" dirty="0" smtClean="0"/>
              <a:t>displayed </a:t>
            </a:r>
            <a:r>
              <a:rPr lang="en-US" dirty="0" smtClean="0"/>
              <a:t>for the public, rather than just for engineers.</a:t>
            </a:r>
            <a:endParaRPr lang="en-US" dirty="0"/>
          </a:p>
        </p:txBody>
      </p:sp>
    </p:spTree>
    <p:extLst>
      <p:ext uri="{BB962C8B-B14F-4D97-AF65-F5344CB8AC3E}">
        <p14:creationId xmlns:p14="http://schemas.microsoft.com/office/powerpoint/2010/main" val="33295592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048000" cy="5364162"/>
          </a:xfrm>
        </p:spPr>
        <p:txBody>
          <a:bodyPr>
            <a:normAutofit/>
          </a:bodyPr>
          <a:lstStyle/>
          <a:p>
            <a:pPr algn="l"/>
            <a:r>
              <a:rPr lang="en-US" sz="1400" b="1" dirty="0" smtClean="0">
                <a:latin typeface="Georgia" pitchFamily="18" charset="0"/>
              </a:rPr>
              <a:t>Specialized RF signal meters </a:t>
            </a:r>
            <a:r>
              <a:rPr lang="en-US" sz="1400" b="1" dirty="0" smtClean="0">
                <a:latin typeface="Georgia" pitchFamily="18" charset="0"/>
              </a:rPr>
              <a:t>suppla</a:t>
            </a:r>
            <a:r>
              <a:rPr lang="en-US" sz="1400" b="1" dirty="0" smtClean="0">
                <a:latin typeface="Georgia" pitchFamily="18" charset="0"/>
              </a:rPr>
              <a:t>nt clumsy use of  </a:t>
            </a:r>
            <a:r>
              <a:rPr lang="en-US" sz="1400" b="1" dirty="0" smtClean="0">
                <a:latin typeface="Georgia" pitchFamily="18" charset="0"/>
              </a:rPr>
              <a:t>cell phone </a:t>
            </a:r>
            <a:r>
              <a:rPr lang="en-US" sz="1400" b="1" dirty="0" smtClean="0">
                <a:latin typeface="Georgia" pitchFamily="18" charset="0"/>
              </a:rPr>
              <a:t>bars.  </a:t>
            </a:r>
            <a:r>
              <a:rPr lang="en-US" sz="1400" b="1" dirty="0" smtClean="0">
                <a:latin typeface="Georgia" pitchFamily="18" charset="0"/>
              </a:rPr>
              <a:t>Tech Web traffic includes Twit </a:t>
            </a:r>
            <a:r>
              <a:rPr lang="en-US" sz="1400" b="1" dirty="0" smtClean="0">
                <a:latin typeface="Georgia" pitchFamily="18" charset="0"/>
              </a:rPr>
              <a:t>™ news </a:t>
            </a:r>
            <a:r>
              <a:rPr lang="en-US" sz="1400" b="1" dirty="0" smtClean="0">
                <a:latin typeface="Georgia" pitchFamily="18" charset="0"/>
              </a:rPr>
              <a:t>on iPod antenna/display controversy).  </a:t>
            </a:r>
            <a:r>
              <a:rPr lang="en-US" sz="1400" b="1" dirty="0" smtClean="0">
                <a:latin typeface="Georgia" pitchFamily="18" charset="0"/>
              </a:rPr>
              <a:t/>
            </a:r>
            <a:br>
              <a:rPr lang="en-US" sz="1400" b="1" dirty="0" smtClean="0">
                <a:latin typeface="Georgia" pitchFamily="18" charset="0"/>
              </a:rPr>
            </a:br>
            <a:r>
              <a:rPr lang="en-US" sz="1400" b="1" dirty="0">
                <a:latin typeface="Georgia" pitchFamily="18" charset="0"/>
              </a:rPr>
              <a:t/>
            </a:r>
            <a:br>
              <a:rPr lang="en-US" sz="1400" b="1" dirty="0">
                <a:latin typeface="Georgia" pitchFamily="18" charset="0"/>
              </a:rPr>
            </a:br>
            <a:r>
              <a:rPr lang="en-US" sz="1400" b="1" dirty="0" smtClean="0">
                <a:latin typeface="Georgia" pitchFamily="18" charset="0"/>
              </a:rPr>
              <a:t>How </a:t>
            </a:r>
            <a:r>
              <a:rPr lang="en-US" sz="1400" b="1" dirty="0" smtClean="0">
                <a:latin typeface="Georgia" pitchFamily="18" charset="0"/>
              </a:rPr>
              <a:t>well does the </a:t>
            </a:r>
            <a:r>
              <a:rPr lang="en-US" sz="1400" b="1" i="1" dirty="0" smtClean="0">
                <a:solidFill>
                  <a:schemeClr val="accent6">
                    <a:lumMod val="50000"/>
                  </a:schemeClr>
                </a:solidFill>
                <a:latin typeface="Georgia" pitchFamily="18" charset="0"/>
              </a:rPr>
              <a:t>“active cell update indicator”</a:t>
            </a:r>
            <a:r>
              <a:rPr lang="en-US" sz="1400" b="1" dirty="0" smtClean="0">
                <a:latin typeface="Georgia" pitchFamily="18" charset="0"/>
              </a:rPr>
              <a:t> </a:t>
            </a:r>
            <a:r>
              <a:rPr lang="en-US" sz="1400" b="1" dirty="0" smtClean="0">
                <a:latin typeface="Georgia" pitchFamily="18" charset="0"/>
              </a:rPr>
              <a:t>on smart phones anticipate </a:t>
            </a:r>
            <a:r>
              <a:rPr lang="en-US" sz="1400" b="1" dirty="0" smtClean="0">
                <a:latin typeface="Georgia" pitchFamily="18" charset="0"/>
              </a:rPr>
              <a:t>dropped calls?</a:t>
            </a:r>
            <a:endParaRPr lang="en-US" sz="1400" dirty="0">
              <a:latin typeface="Georgia" pitchFamily="18" charset="0"/>
            </a:endParaRP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083733"/>
            <a:ext cx="4649788" cy="397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88600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33400"/>
            <a:ext cx="8458200" cy="421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114800" y="164068"/>
            <a:ext cx="480060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dirty="0" smtClean="0"/>
              <a:t>Further catalog of RF resources</a:t>
            </a:r>
            <a:endParaRPr lang="en-US" sz="2800" dirty="0"/>
          </a:p>
        </p:txBody>
      </p:sp>
    </p:spTree>
    <p:extLst>
      <p:ext uri="{BB962C8B-B14F-4D97-AF65-F5344CB8AC3E}">
        <p14:creationId xmlns:p14="http://schemas.microsoft.com/office/powerpoint/2010/main" val="12280169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762000"/>
            <a:ext cx="6659131"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7200" y="4191000"/>
            <a:ext cx="3352800"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Many sources have embedded </a:t>
            </a:r>
            <a:r>
              <a:rPr lang="en-US" dirty="0" err="1" smtClean="0"/>
              <a:t>Esri</a:t>
            </a:r>
            <a:r>
              <a:rPr lang="en-US" dirty="0" smtClean="0"/>
              <a:t> software.  No </a:t>
            </a:r>
            <a:r>
              <a:rPr lang="en-US" dirty="0" smtClean="0"/>
              <a:t>demo downloads </a:t>
            </a:r>
            <a:r>
              <a:rPr lang="en-US" dirty="0" smtClean="0"/>
              <a:t>ran successfully.  </a:t>
            </a:r>
            <a:r>
              <a:rPr lang="en-US" dirty="0" smtClean="0"/>
              <a:t>Is there a spearhead role for AGRC/</a:t>
            </a:r>
            <a:r>
              <a:rPr lang="en-US" dirty="0" err="1" smtClean="0"/>
              <a:t>Esri</a:t>
            </a:r>
            <a:r>
              <a:rPr lang="en-US" dirty="0" smtClean="0"/>
              <a:t>  in promulgating a model for </a:t>
            </a:r>
            <a:r>
              <a:rPr lang="en-US" dirty="0" smtClean="0"/>
              <a:t>‘best </a:t>
            </a:r>
            <a:r>
              <a:rPr lang="en-US" dirty="0" smtClean="0"/>
              <a:t>practices’?</a:t>
            </a:r>
            <a:endParaRPr lang="en-US" dirty="0"/>
          </a:p>
        </p:txBody>
      </p:sp>
    </p:spTree>
    <p:extLst>
      <p:ext uri="{BB962C8B-B14F-4D97-AF65-F5344CB8AC3E}">
        <p14:creationId xmlns:p14="http://schemas.microsoft.com/office/powerpoint/2010/main" val="29047737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122098"/>
            <a:ext cx="7289800" cy="485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7162800" y="2895600"/>
            <a:ext cx="1371600" cy="1295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a:off x="6172200" y="1532930"/>
            <a:ext cx="1447800" cy="212467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105400" y="609600"/>
            <a:ext cx="2971800"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Allred note: Randy Frantz on </a:t>
            </a:r>
            <a:r>
              <a:rPr lang="en-US" dirty="0" err="1" smtClean="0"/>
              <a:t>Esri</a:t>
            </a:r>
            <a:r>
              <a:rPr lang="en-US" dirty="0" smtClean="0"/>
              <a:t> for broadband/wireless references.</a:t>
            </a:r>
            <a:endParaRPr lang="en-US" dirty="0"/>
          </a:p>
        </p:txBody>
      </p:sp>
      <p:cxnSp>
        <p:nvCxnSpPr>
          <p:cNvPr id="18" name="Straight Connector 17"/>
          <p:cNvCxnSpPr/>
          <p:nvPr/>
        </p:nvCxnSpPr>
        <p:spPr>
          <a:xfrm>
            <a:off x="7505700" y="3810000"/>
            <a:ext cx="5715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3080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8300" y="1143000"/>
            <a:ext cx="2971800" cy="3957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867" y="1134533"/>
            <a:ext cx="4228392" cy="3972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362200" y="5257800"/>
            <a:ext cx="3962400"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National broadband mapping revealed wide variety of carriers and technology types.</a:t>
            </a:r>
            <a:endParaRPr lang="en-US" dirty="0"/>
          </a:p>
        </p:txBody>
      </p:sp>
    </p:spTree>
    <p:extLst>
      <p:ext uri="{BB962C8B-B14F-4D97-AF65-F5344CB8AC3E}">
        <p14:creationId xmlns:p14="http://schemas.microsoft.com/office/powerpoint/2010/main" val="3153890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GIS as a tool for Democracy 2.0</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743347" y="4572000"/>
            <a:ext cx="4944110" cy="809625"/>
          </a:xfrm>
          <a:prstGeom prst="rect">
            <a:avLst/>
          </a:prstGeom>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2895600" y="1600200"/>
            <a:ext cx="3019425" cy="1981200"/>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1828800" y="3832723"/>
            <a:ext cx="4886960" cy="638175"/>
          </a:xfrm>
          <a:prstGeom prst="rect">
            <a:avLst/>
          </a:prstGeom>
        </p:spPr>
      </p:pic>
      <p:sp>
        <p:nvSpPr>
          <p:cNvPr id="7" name="TextBox 6"/>
          <p:cNvSpPr txBox="1"/>
          <p:nvPr/>
        </p:nvSpPr>
        <p:spPr>
          <a:xfrm>
            <a:off x="457200" y="5715000"/>
            <a:ext cx="8229600" cy="369332"/>
          </a:xfrm>
          <a:prstGeom prst="rect">
            <a:avLst/>
          </a:prstGeom>
          <a:noFill/>
        </p:spPr>
        <p:txBody>
          <a:bodyPr wrap="square" rtlCol="0">
            <a:spAutoFit/>
          </a:bodyPr>
          <a:lstStyle/>
          <a:p>
            <a:r>
              <a:rPr lang="en-US" dirty="0" smtClean="0">
                <a:solidFill>
                  <a:prstClr val="black"/>
                </a:solidFill>
              </a:rPr>
              <a:t>Perhaps democracy is now all about electronic speed – as power to get things done</a:t>
            </a:r>
            <a:endParaRPr lang="en-US" dirty="0">
              <a:solidFill>
                <a:prstClr val="black"/>
              </a:solidFill>
            </a:endParaRPr>
          </a:p>
        </p:txBody>
      </p:sp>
      <p:cxnSp>
        <p:nvCxnSpPr>
          <p:cNvPr id="8" name="Straight Arrow Connector 7"/>
          <p:cNvCxnSpPr/>
          <p:nvPr/>
        </p:nvCxnSpPr>
        <p:spPr>
          <a:xfrm>
            <a:off x="1143000" y="3761601"/>
            <a:ext cx="1066800" cy="962799"/>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2209800" y="4543425"/>
            <a:ext cx="838200" cy="838200"/>
          </a:xfrm>
          <a:prstGeom prst="ellipse">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228600" y="3392269"/>
            <a:ext cx="2286000" cy="369332"/>
          </a:xfrm>
          <a:prstGeom prst="rect">
            <a:avLst/>
          </a:prstGeom>
          <a:noFill/>
        </p:spPr>
        <p:txBody>
          <a:bodyPr wrap="square" rtlCol="0">
            <a:spAutoFit/>
          </a:bodyPr>
          <a:lstStyle/>
          <a:p>
            <a:r>
              <a:rPr lang="en-US" dirty="0" smtClean="0">
                <a:solidFill>
                  <a:srgbClr val="FF0000"/>
                </a:solidFill>
              </a:rPr>
              <a:t>Infinite democracies</a:t>
            </a:r>
            <a:endParaRPr lang="en-US" dirty="0">
              <a:solidFill>
                <a:srgbClr val="FF0000"/>
              </a:solidFill>
            </a:endParaRPr>
          </a:p>
        </p:txBody>
      </p:sp>
      <p:sp>
        <p:nvSpPr>
          <p:cNvPr id="16" name="TextBox 15"/>
          <p:cNvSpPr txBox="1"/>
          <p:nvPr/>
        </p:nvSpPr>
        <p:spPr>
          <a:xfrm>
            <a:off x="6324600" y="1998808"/>
            <a:ext cx="1676400" cy="1754326"/>
          </a:xfrm>
          <a:prstGeom prst="rect">
            <a:avLst/>
          </a:prstGeom>
          <a:noFill/>
        </p:spPr>
        <p:txBody>
          <a:bodyPr wrap="square" rtlCol="0">
            <a:spAutoFit/>
          </a:bodyPr>
          <a:lstStyle/>
          <a:p>
            <a:r>
              <a:rPr lang="en-US" dirty="0" smtClean="0">
                <a:solidFill>
                  <a:srgbClr val="FF0000"/>
                </a:solidFill>
              </a:rPr>
              <a:t>UK ranking towns by broadband speed – marketing quality-of-life</a:t>
            </a:r>
            <a:endParaRPr lang="en-US" dirty="0">
              <a:solidFill>
                <a:srgbClr val="FF0000"/>
              </a:solidFill>
            </a:endParaRPr>
          </a:p>
        </p:txBody>
      </p:sp>
    </p:spTree>
    <p:extLst>
      <p:ext uri="{BB962C8B-B14F-4D97-AF65-F5344CB8AC3E}">
        <p14:creationId xmlns:p14="http://schemas.microsoft.com/office/powerpoint/2010/main" val="42437138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154" y="533400"/>
            <a:ext cx="3363913" cy="575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1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583267"/>
            <a:ext cx="5126038" cy="412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343400" y="685800"/>
            <a:ext cx="3352800"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solidFill>
                  <a:prstClr val="black"/>
                </a:solidFill>
              </a:rPr>
              <a:t>Motorola campus concept – defining social relationships by wireless geography.</a:t>
            </a:r>
            <a:endParaRPr lang="en-US" dirty="0">
              <a:solidFill>
                <a:prstClr val="black"/>
              </a:solidFill>
            </a:endParaRPr>
          </a:p>
        </p:txBody>
      </p:sp>
    </p:spTree>
    <p:extLst>
      <p:ext uri="{BB962C8B-B14F-4D97-AF65-F5344CB8AC3E}">
        <p14:creationId xmlns:p14="http://schemas.microsoft.com/office/powerpoint/2010/main" val="32035923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534" y="152400"/>
            <a:ext cx="4953000" cy="633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562600" y="762000"/>
            <a:ext cx="2590800" cy="2585323"/>
          </a:xfrm>
          <a:prstGeom prst="rect">
            <a:avLst/>
          </a:prstGeom>
          <a:noFill/>
        </p:spPr>
        <p:txBody>
          <a:bodyPr wrap="square" rtlCol="0">
            <a:spAutoFit/>
          </a:bodyPr>
          <a:lstStyle/>
          <a:p>
            <a:r>
              <a:rPr lang="en-US" dirty="0" smtClean="0">
                <a:solidFill>
                  <a:prstClr val="black"/>
                </a:solidFill>
              </a:rPr>
              <a:t>Pro-active community </a:t>
            </a:r>
            <a:r>
              <a:rPr lang="en-US" dirty="0">
                <a:solidFill>
                  <a:prstClr val="black"/>
                </a:solidFill>
              </a:rPr>
              <a:t>d</a:t>
            </a:r>
            <a:r>
              <a:rPr lang="en-US" dirty="0" smtClean="0">
                <a:solidFill>
                  <a:prstClr val="black"/>
                </a:solidFill>
              </a:rPr>
              <a:t>esign: faculty and students want to be wireless everywhere – tests crash:</a:t>
            </a:r>
          </a:p>
          <a:p>
            <a:endParaRPr lang="en-US" dirty="0">
              <a:solidFill>
                <a:prstClr val="black"/>
              </a:solidFill>
            </a:endParaRPr>
          </a:p>
          <a:p>
            <a:r>
              <a:rPr lang="en-US" dirty="0" smtClean="0">
                <a:solidFill>
                  <a:prstClr val="black"/>
                </a:solidFill>
              </a:rPr>
              <a:t>Implication:</a:t>
            </a:r>
          </a:p>
          <a:p>
            <a:r>
              <a:rPr lang="en-US" dirty="0">
                <a:solidFill>
                  <a:prstClr val="black"/>
                </a:solidFill>
              </a:rPr>
              <a:t> </a:t>
            </a:r>
            <a:r>
              <a:rPr lang="en-US" dirty="0" smtClean="0">
                <a:solidFill>
                  <a:prstClr val="black"/>
                </a:solidFill>
              </a:rPr>
              <a:t>  Private campuses</a:t>
            </a:r>
          </a:p>
          <a:p>
            <a:r>
              <a:rPr lang="en-US" dirty="0">
                <a:solidFill>
                  <a:prstClr val="black"/>
                </a:solidFill>
              </a:rPr>
              <a:t> </a:t>
            </a:r>
            <a:r>
              <a:rPr lang="en-US" dirty="0" smtClean="0">
                <a:solidFill>
                  <a:prstClr val="black"/>
                </a:solidFill>
              </a:rPr>
              <a:t>  Private communities?</a:t>
            </a:r>
            <a:endParaRPr lang="en-US" dirty="0">
              <a:solidFill>
                <a:prstClr val="black"/>
              </a:solidFill>
            </a:endParaRPr>
          </a:p>
        </p:txBody>
      </p:sp>
      <p:pic>
        <p:nvPicPr>
          <p:cNvPr id="5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423667"/>
            <a:ext cx="4381500" cy="2939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26103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7232650" cy="412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609600" y="685800"/>
            <a:ext cx="2743200" cy="2133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69816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62000" y="457200"/>
            <a:ext cx="4800600" cy="461665"/>
          </a:xfrm>
          <a:prstGeom prst="rect">
            <a:avLst/>
          </a:prstGeom>
          <a:noFill/>
        </p:spPr>
        <p:txBody>
          <a:bodyPr wrap="square" rtlCol="0">
            <a:spAutoFit/>
          </a:bodyPr>
          <a:lstStyle/>
          <a:p>
            <a:r>
              <a:rPr lang="en-US" sz="2400" b="1" dirty="0" smtClean="0">
                <a:solidFill>
                  <a:srgbClr val="C00000"/>
                </a:solidFill>
              </a:rPr>
              <a:t>My First Cell Tower Approval - 1996</a:t>
            </a:r>
            <a:endParaRPr lang="en-US" sz="2400" b="1" dirty="0">
              <a:solidFill>
                <a:srgbClr val="C00000"/>
              </a:solidFill>
            </a:endParaRPr>
          </a:p>
        </p:txBody>
      </p:sp>
      <p:sp>
        <p:nvSpPr>
          <p:cNvPr id="3" name="TextBox 2"/>
          <p:cNvSpPr txBox="1"/>
          <p:nvPr/>
        </p:nvSpPr>
        <p:spPr>
          <a:xfrm>
            <a:off x="5791200" y="2332208"/>
            <a:ext cx="2819400" cy="1754326"/>
          </a:xfrm>
          <a:prstGeom prst="rect">
            <a:avLst/>
          </a:prstGeom>
          <a:noFill/>
        </p:spPr>
        <p:txBody>
          <a:bodyPr wrap="square" rtlCol="0">
            <a:spAutoFit/>
          </a:bodyPr>
          <a:lstStyle/>
          <a:p>
            <a:r>
              <a:rPr lang="en-US" dirty="0" smtClean="0"/>
              <a:t>Having worked </a:t>
            </a:r>
            <a:r>
              <a:rPr lang="en-US" dirty="0" smtClean="0"/>
              <a:t>“both sides of the </a:t>
            </a:r>
            <a:r>
              <a:rPr lang="en-US" dirty="0" smtClean="0"/>
              <a:t>counter</a:t>
            </a:r>
            <a:r>
              <a:rPr lang="en-US" dirty="0" smtClean="0"/>
              <a:t>” </a:t>
            </a:r>
            <a:r>
              <a:rPr lang="en-US" dirty="0" smtClean="0"/>
              <a:t>in public and </a:t>
            </a:r>
            <a:r>
              <a:rPr lang="en-US" dirty="0" smtClean="0"/>
              <a:t>private organizations </a:t>
            </a:r>
            <a:r>
              <a:rPr lang="en-US" dirty="0" smtClean="0"/>
              <a:t>proved </a:t>
            </a:r>
            <a:r>
              <a:rPr lang="en-US" dirty="0" smtClean="0"/>
              <a:t>the value of visualizing networks </a:t>
            </a:r>
            <a:r>
              <a:rPr lang="en-US" dirty="0" smtClean="0"/>
              <a:t>within </a:t>
            </a:r>
            <a:r>
              <a:rPr lang="en-US" dirty="0" smtClean="0"/>
              <a:t>regulatory </a:t>
            </a:r>
            <a:r>
              <a:rPr lang="en-US" dirty="0" smtClean="0"/>
              <a:t>environments.</a:t>
            </a:r>
            <a:endParaRPr lang="en-US" dirty="0"/>
          </a:p>
        </p:txBody>
      </p:sp>
    </p:spTree>
    <p:extLst>
      <p:ext uri="{BB962C8B-B14F-4D97-AF65-F5344CB8AC3E}">
        <p14:creationId xmlns:p14="http://schemas.microsoft.com/office/powerpoint/2010/main" val="7344480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381000"/>
            <a:ext cx="5105400" cy="555095"/>
          </a:xfrm>
        </p:spPr>
        <p:txBody>
          <a:bodyPr>
            <a:noAutofit/>
          </a:bodyPr>
          <a:lstStyle/>
          <a:p>
            <a:pPr algn="l"/>
            <a:r>
              <a:rPr lang="en-US" sz="2400" b="1" dirty="0" smtClean="0">
                <a:latin typeface="Georgia" pitchFamily="18" charset="0"/>
              </a:rPr>
              <a:t>The game of measuring speed.</a:t>
            </a:r>
            <a:endParaRPr lang="en-US" sz="2400" dirty="0">
              <a:latin typeface="Georgia" pitchFamily="18" charset="0"/>
            </a:endParaRP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261533"/>
            <a:ext cx="5450042" cy="510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975" y="228600"/>
            <a:ext cx="2812906"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234108" y="2239434"/>
            <a:ext cx="3200400" cy="149436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smtClean="0">
                <a:solidFill>
                  <a:prstClr val="black"/>
                </a:solidFill>
                <a:latin typeface="Georgia" pitchFamily="18" charset="0"/>
              </a:rPr>
              <a:t>If wired is slow then is wireless even slower?</a:t>
            </a:r>
            <a:endParaRPr lang="en-US" sz="2000" dirty="0">
              <a:solidFill>
                <a:prstClr val="black"/>
              </a:solidFill>
              <a:latin typeface="Georgia" pitchFamily="18" charset="0"/>
            </a:endParaRPr>
          </a:p>
        </p:txBody>
      </p:sp>
      <p:cxnSp>
        <p:nvCxnSpPr>
          <p:cNvPr id="4" name="Straight Arrow Connector 3"/>
          <p:cNvCxnSpPr/>
          <p:nvPr/>
        </p:nvCxnSpPr>
        <p:spPr>
          <a:xfrm>
            <a:off x="3276600" y="3124200"/>
            <a:ext cx="3581400" cy="609600"/>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962400"/>
            <a:ext cx="4135457"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61478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685800"/>
            <a:ext cx="5716588" cy="519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9400" y="3299573"/>
            <a:ext cx="1524000"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Visualizing </a:t>
            </a:r>
          </a:p>
          <a:p>
            <a:r>
              <a:rPr lang="en-US" dirty="0" smtClean="0"/>
              <a:t>the argument</a:t>
            </a:r>
          </a:p>
          <a:p>
            <a:r>
              <a:rPr lang="en-US" dirty="0" smtClean="0"/>
              <a:t> for speed?</a:t>
            </a:r>
            <a:endParaRPr lang="en-US" dirty="0"/>
          </a:p>
        </p:txBody>
      </p:sp>
      <p:cxnSp>
        <p:nvCxnSpPr>
          <p:cNvPr id="4" name="Straight Arrow Connector 3"/>
          <p:cNvCxnSpPr/>
          <p:nvPr/>
        </p:nvCxnSpPr>
        <p:spPr>
          <a:xfrm>
            <a:off x="1676400" y="3962400"/>
            <a:ext cx="1066800" cy="260503"/>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76696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09600"/>
            <a:ext cx="6851650" cy="543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2819400" y="5088467"/>
            <a:ext cx="1447800" cy="1219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15246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09600"/>
            <a:ext cx="8909649" cy="558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90600" y="135467"/>
            <a:ext cx="4038600" cy="646331"/>
          </a:xfrm>
          <a:prstGeom prst="rect">
            <a:avLst/>
          </a:prstGeom>
          <a:noFill/>
        </p:spPr>
        <p:txBody>
          <a:bodyPr wrap="square" rtlCol="0">
            <a:spAutoFit/>
          </a:bodyPr>
          <a:lstStyle/>
          <a:p>
            <a:r>
              <a:rPr lang="en-US" dirty="0" smtClean="0"/>
              <a:t>2009 version of FCC tower database</a:t>
            </a:r>
          </a:p>
          <a:p>
            <a:endParaRPr lang="en-US" dirty="0"/>
          </a:p>
        </p:txBody>
      </p:sp>
    </p:spTree>
    <p:extLst>
      <p:ext uri="{BB962C8B-B14F-4D97-AF65-F5344CB8AC3E}">
        <p14:creationId xmlns:p14="http://schemas.microsoft.com/office/powerpoint/2010/main" val="199160120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
            <a:ext cx="8153400" cy="6465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27850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196" y="762001"/>
            <a:ext cx="6037401" cy="5889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21733" y="2514600"/>
            <a:ext cx="2286000" cy="369331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2009 FCC “tower” </a:t>
            </a:r>
            <a:r>
              <a:rPr lang="en-US" dirty="0" smtClean="0"/>
              <a:t>database might best work “bottom up” </a:t>
            </a:r>
            <a:r>
              <a:rPr lang="en-US" dirty="0" smtClean="0"/>
              <a:t>– local initiative supported by regional resources.  </a:t>
            </a:r>
          </a:p>
          <a:p>
            <a:endParaRPr lang="en-US" dirty="0"/>
          </a:p>
          <a:p>
            <a:r>
              <a:rPr lang="en-US" dirty="0" smtClean="0"/>
              <a:t>Land use inventory </a:t>
            </a:r>
            <a:r>
              <a:rPr lang="en-US" dirty="0" smtClean="0"/>
              <a:t>for regional broadband service planning </a:t>
            </a:r>
            <a:r>
              <a:rPr lang="en-US" dirty="0" smtClean="0"/>
              <a:t>could be modeled as </a:t>
            </a:r>
            <a:r>
              <a:rPr lang="en-US" dirty="0" smtClean="0"/>
              <a:t>per WFRC for highways.</a:t>
            </a:r>
          </a:p>
          <a:p>
            <a:endParaRPr lang="en-US" dirty="0"/>
          </a:p>
        </p:txBody>
      </p:sp>
      <p:sp>
        <p:nvSpPr>
          <p:cNvPr id="3" name="TextBox 2"/>
          <p:cNvSpPr txBox="1"/>
          <p:nvPr/>
        </p:nvSpPr>
        <p:spPr>
          <a:xfrm>
            <a:off x="512233" y="931596"/>
            <a:ext cx="1905000"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dirty="0" smtClean="0"/>
              <a:t>Conceptual thinking has come a long </a:t>
            </a:r>
            <a:r>
              <a:rPr lang="en-US" dirty="0" smtClean="0"/>
              <a:t>way from azimuthal sectors over paper </a:t>
            </a:r>
            <a:r>
              <a:rPr lang="en-US" dirty="0" err="1" smtClean="0"/>
              <a:t>topos</a:t>
            </a:r>
            <a:r>
              <a:rPr lang="en-US" dirty="0" smtClean="0"/>
              <a:t>:  </a:t>
            </a:r>
            <a:endParaRPr lang="en-US" dirty="0"/>
          </a:p>
        </p:txBody>
      </p:sp>
    </p:spTree>
    <p:extLst>
      <p:ext uri="{BB962C8B-B14F-4D97-AF65-F5344CB8AC3E}">
        <p14:creationId xmlns:p14="http://schemas.microsoft.com/office/powerpoint/2010/main" val="23311625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817" y="40640"/>
            <a:ext cx="9177217" cy="6817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3742267" y="1600200"/>
            <a:ext cx="1905000" cy="1676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H="1" flipV="1">
            <a:off x="4724400" y="2532966"/>
            <a:ext cx="914400" cy="1353234"/>
          </a:xfrm>
          <a:prstGeom prst="straightConnector1">
            <a:avLst/>
          </a:prstGeom>
          <a:ln w="3492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638800" y="3733800"/>
            <a:ext cx="251460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How might local land use inventory apply here?</a:t>
            </a:r>
            <a:endParaRPr lang="en-US" dirty="0"/>
          </a:p>
        </p:txBody>
      </p:sp>
      <p:cxnSp>
        <p:nvCxnSpPr>
          <p:cNvPr id="6" name="Straight Arrow Connector 5"/>
          <p:cNvCxnSpPr>
            <a:stCxn id="8" idx="1"/>
          </p:cNvCxnSpPr>
          <p:nvPr/>
        </p:nvCxnSpPr>
        <p:spPr>
          <a:xfrm flipH="1">
            <a:off x="4419600" y="4056966"/>
            <a:ext cx="1219200" cy="1734234"/>
          </a:xfrm>
          <a:prstGeom prst="straightConnector1">
            <a:avLst/>
          </a:prstGeom>
          <a:ln w="3492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3581400" y="4724400"/>
            <a:ext cx="1905000" cy="1676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305597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16467"/>
            <a:ext cx="84582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54658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57200"/>
            <a:ext cx="6629400" cy="614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305300" y="4876800"/>
            <a:ext cx="2438400" cy="600164"/>
          </a:xfrm>
          <a:prstGeom prst="rect">
            <a:avLst/>
          </a:prstGeom>
          <a:noFill/>
        </p:spPr>
        <p:txBody>
          <a:bodyPr wrap="square" rtlCol="0">
            <a:spAutoFit/>
          </a:bodyPr>
          <a:lstStyle/>
          <a:p>
            <a:r>
              <a:rPr lang="en-US" sz="1100" dirty="0" smtClean="0">
                <a:solidFill>
                  <a:prstClr val="black"/>
                </a:solidFill>
              </a:rPr>
              <a:t>ESRI featured in network industry magazine – build GIS maps for advocating broadband stimulus funding</a:t>
            </a:r>
            <a:endParaRPr lang="en-US" sz="1100" dirty="0">
              <a:solidFill>
                <a:prstClr val="black"/>
              </a:solidFill>
            </a:endParaRPr>
          </a:p>
        </p:txBody>
      </p:sp>
      <p:cxnSp>
        <p:nvCxnSpPr>
          <p:cNvPr id="4" name="Straight Arrow Connector 3"/>
          <p:cNvCxnSpPr/>
          <p:nvPr/>
        </p:nvCxnSpPr>
        <p:spPr>
          <a:xfrm flipH="1" flipV="1">
            <a:off x="5524500" y="5574572"/>
            <a:ext cx="2552700" cy="445228"/>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4191000" y="4491082"/>
            <a:ext cx="1333500"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36690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228600"/>
            <a:ext cx="8709025" cy="505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32434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581400" cy="5364162"/>
          </a:xfrm>
        </p:spPr>
        <p:txBody>
          <a:bodyPr>
            <a:normAutofit/>
          </a:bodyPr>
          <a:lstStyle/>
          <a:p>
            <a:pPr algn="l"/>
            <a:r>
              <a:rPr lang="en-US" sz="2400" b="1" dirty="0">
                <a:latin typeface="Georgia" pitchFamily="18" charset="0"/>
              </a:rPr>
              <a:t>Forbes Magazine </a:t>
            </a:r>
            <a:r>
              <a:rPr lang="en-US" sz="2400" dirty="0">
                <a:latin typeface="Georgia" pitchFamily="18" charset="0"/>
              </a:rPr>
              <a:t>recently ranked Utah first in the nation for business, including criteria for technology, government efficiency and </a:t>
            </a:r>
            <a:r>
              <a:rPr lang="en-US" sz="2400" dirty="0">
                <a:solidFill>
                  <a:srgbClr val="FF0000"/>
                </a:solidFill>
                <a:latin typeface="Georgia" pitchFamily="18" charset="0"/>
              </a:rPr>
              <a:t>regulatory </a:t>
            </a:r>
            <a:r>
              <a:rPr lang="en-US" sz="2400" dirty="0" smtClean="0">
                <a:solidFill>
                  <a:srgbClr val="FF0000"/>
                </a:solidFill>
                <a:latin typeface="Georgia" pitchFamily="18" charset="0"/>
              </a:rPr>
              <a:t>sensibility</a:t>
            </a:r>
            <a:r>
              <a:rPr lang="en-US" sz="2400" dirty="0" smtClean="0">
                <a:latin typeface="Georgia" pitchFamily="18" charset="0"/>
              </a:rPr>
              <a:t>.</a:t>
            </a:r>
            <a:endParaRPr lang="en-US" sz="2400" dirty="0">
              <a:latin typeface="Georgia"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0999" y="685800"/>
            <a:ext cx="4183063" cy="497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62000" y="5791200"/>
            <a:ext cx="7467600" cy="276999"/>
          </a:xfrm>
          <a:prstGeom prst="rect">
            <a:avLst/>
          </a:prstGeom>
          <a:noFill/>
        </p:spPr>
        <p:txBody>
          <a:bodyPr wrap="square" rtlCol="0">
            <a:spAutoFit/>
          </a:bodyPr>
          <a:lstStyle/>
          <a:p>
            <a:r>
              <a:rPr lang="en-US" sz="1200" dirty="0" smtClean="0"/>
              <a:t>Talking points: “Preaching to the choir” or not, we are using </a:t>
            </a:r>
            <a:r>
              <a:rPr lang="en-US" sz="1200" dirty="0" smtClean="0"/>
              <a:t>APA/ASLA/UGIC/AIA/ULI  </a:t>
            </a:r>
            <a:r>
              <a:rPr lang="en-US" sz="1200" dirty="0" smtClean="0"/>
              <a:t>for building our arguments.  </a:t>
            </a:r>
            <a:endParaRPr lang="en-US" sz="1200" dirty="0"/>
          </a:p>
        </p:txBody>
      </p:sp>
    </p:spTree>
    <p:extLst>
      <p:ext uri="{BB962C8B-B14F-4D97-AF65-F5344CB8AC3E}">
        <p14:creationId xmlns:p14="http://schemas.microsoft.com/office/powerpoint/2010/main" val="3937457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914400"/>
            <a:ext cx="6451600" cy="466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91113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04800"/>
            <a:ext cx="78486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629400" y="1905000"/>
            <a:ext cx="1981200" cy="286232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Hardware and software are ubiquitous - - </a:t>
            </a:r>
          </a:p>
          <a:p>
            <a:endParaRPr lang="en-US" dirty="0" smtClean="0"/>
          </a:p>
          <a:p>
            <a:r>
              <a:rPr lang="en-US" dirty="0" smtClean="0"/>
              <a:t>Why not promulgate  a model set of </a:t>
            </a:r>
          </a:p>
          <a:p>
            <a:r>
              <a:rPr lang="en-US" dirty="0" smtClean="0"/>
              <a:t>“best practice” routines and display methods?</a:t>
            </a:r>
            <a:endParaRPr lang="en-US" dirty="0"/>
          </a:p>
        </p:txBody>
      </p:sp>
    </p:spTree>
    <p:extLst>
      <p:ext uri="{BB962C8B-B14F-4D97-AF65-F5344CB8AC3E}">
        <p14:creationId xmlns:p14="http://schemas.microsoft.com/office/powerpoint/2010/main" val="31338668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8839200" cy="558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486400" y="914400"/>
            <a:ext cx="2438400" cy="313932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How well might national mapping reveal local conditions?  </a:t>
            </a:r>
          </a:p>
          <a:p>
            <a:endParaRPr lang="en-US" dirty="0"/>
          </a:p>
          <a:p>
            <a:r>
              <a:rPr lang="en-US" dirty="0" smtClean="0"/>
              <a:t>Everything is </a:t>
            </a:r>
            <a:r>
              <a:rPr lang="en-US" i="1" dirty="0" smtClean="0"/>
              <a:t>local anyway, so why not start there</a:t>
            </a:r>
            <a:r>
              <a:rPr lang="en-US" dirty="0" smtClean="0"/>
              <a:t>?</a:t>
            </a:r>
          </a:p>
          <a:p>
            <a:endParaRPr lang="en-US" dirty="0"/>
          </a:p>
          <a:p>
            <a:r>
              <a:rPr lang="en-US" dirty="0" smtClean="0"/>
              <a:t>People know their neighborhoods better than anyone.</a:t>
            </a:r>
            <a:endParaRPr lang="en-US" dirty="0"/>
          </a:p>
        </p:txBody>
      </p:sp>
    </p:spTree>
    <p:extLst>
      <p:ext uri="{BB962C8B-B14F-4D97-AF65-F5344CB8AC3E}">
        <p14:creationId xmlns:p14="http://schemas.microsoft.com/office/powerpoint/2010/main" val="253364936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9933" y="1003300"/>
            <a:ext cx="6577952"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457200" y="3048000"/>
            <a:ext cx="3200400" cy="867833"/>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smtClean="0">
                <a:solidFill>
                  <a:prstClr val="black"/>
                </a:solidFill>
                <a:latin typeface="Georgia" pitchFamily="18" charset="0"/>
              </a:rPr>
              <a:t>This part of the broadband map normalizes access speed by population density.</a:t>
            </a:r>
            <a:endParaRPr lang="en-US" sz="2000" dirty="0">
              <a:solidFill>
                <a:prstClr val="black"/>
              </a:solidFill>
              <a:latin typeface="Georgia" pitchFamily="18" charset="0"/>
            </a:endParaRP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063390"/>
            <a:ext cx="3402013"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334000" y="4419600"/>
            <a:ext cx="3606006" cy="830997"/>
          </a:xfrm>
          <a:prstGeom prst="rect">
            <a:avLst/>
          </a:prstGeom>
          <a:noFill/>
        </p:spPr>
        <p:txBody>
          <a:bodyPr wrap="square" rtlCol="0">
            <a:spAutoFit/>
          </a:bodyPr>
          <a:lstStyle/>
          <a:p>
            <a:r>
              <a:rPr lang="en-US" sz="1600" b="1" dirty="0" smtClean="0">
                <a:latin typeface="Georgia" pitchFamily="18" charset="0"/>
              </a:rPr>
              <a:t>There are no labels, ID tool or other functionality and data is at gross scale.</a:t>
            </a:r>
            <a:endParaRPr lang="en-US" sz="1600" b="1" dirty="0">
              <a:latin typeface="Georgia" pitchFamily="18" charset="0"/>
            </a:endParaRPr>
          </a:p>
        </p:txBody>
      </p:sp>
      <p:sp>
        <p:nvSpPr>
          <p:cNvPr id="7" name="TextBox 6"/>
          <p:cNvSpPr txBox="1"/>
          <p:nvPr/>
        </p:nvSpPr>
        <p:spPr>
          <a:xfrm>
            <a:off x="4648200" y="1828800"/>
            <a:ext cx="4596752" cy="523220"/>
          </a:xfrm>
          <a:prstGeom prst="rect">
            <a:avLst/>
          </a:prstGeom>
          <a:noFill/>
        </p:spPr>
        <p:txBody>
          <a:bodyPr wrap="square" rtlCol="0">
            <a:spAutoFit/>
          </a:bodyPr>
          <a:lstStyle/>
          <a:p>
            <a:r>
              <a:rPr lang="en-US" sz="2800" b="1" dirty="0" smtClean="0">
                <a:solidFill>
                  <a:srgbClr val="C00000"/>
                </a:solidFill>
                <a:latin typeface="Georgia" pitchFamily="18" charset="0"/>
              </a:rPr>
              <a:t>Getting to the last mile</a:t>
            </a:r>
            <a:endParaRPr lang="en-US" sz="2800" b="1" dirty="0">
              <a:solidFill>
                <a:srgbClr val="C00000"/>
              </a:solidFill>
              <a:latin typeface="Georgia" pitchFamily="18" charset="0"/>
            </a:endParaRPr>
          </a:p>
        </p:txBody>
      </p:sp>
      <p:pic>
        <p:nvPicPr>
          <p:cNvPr id="184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400" y="304800"/>
            <a:ext cx="5254110" cy="1317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927191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5" descr="C:\Users\Jon\Desktop\UGIC_files\UGIC_graphics\ubmapp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27892"/>
            <a:ext cx="7335120" cy="541020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C:\Users\Jon\Desktop\UGIC_files\UGIC_graphics\ubmapp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57200"/>
            <a:ext cx="2439494" cy="5311827"/>
          </a:xfrm>
          <a:prstGeom prst="rect">
            <a:avLst/>
          </a:prstGeom>
          <a:noFill/>
          <a:extLst>
            <a:ext uri="{909E8E84-426E-40DD-AFC4-6F175D3DCCD1}">
              <a14:hiddenFill xmlns:a14="http://schemas.microsoft.com/office/drawing/2010/main">
                <a:solidFill>
                  <a:srgbClr val="FFFFFF"/>
                </a:solidFill>
              </a14:hiddenFill>
            </a:ext>
          </a:extLst>
        </p:spPr>
      </p:pic>
      <p:pic>
        <p:nvPicPr>
          <p:cNvPr id="15367" name="Picture 7" descr="C:\Users\Jon\Desktop\UGIC_files\UGIC_graphics\ubmapp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41013"/>
            <a:ext cx="4800600" cy="10019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 y="5168862"/>
            <a:ext cx="7010947"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We observe that sliding the “download speed” bar up or down we go from apparent full coverage to apparent zero coverage.  We also observe that upload speeds lag down-load speeds, suggesting an implication for “many-to-many” relationships in Democracy 2.0.</a:t>
            </a:r>
            <a:endParaRPr lang="en-US" dirty="0"/>
          </a:p>
        </p:txBody>
      </p:sp>
    </p:spTree>
    <p:extLst>
      <p:ext uri="{BB962C8B-B14F-4D97-AF65-F5344CB8AC3E}">
        <p14:creationId xmlns:p14="http://schemas.microsoft.com/office/powerpoint/2010/main" val="419283980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33399"/>
            <a:ext cx="8153400" cy="6067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descr="C:\Users\Jon\Desktop\UGIC_files\UGIC_graphics\ubmap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1013"/>
            <a:ext cx="4800600" cy="1001987"/>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1020234" y="4191000"/>
            <a:ext cx="3649133" cy="1706033"/>
          </a:xfrm>
          <a:prstGeom prst="rect">
            <a:avLst/>
          </a:prstGeom>
          <a:solidFill>
            <a:schemeClr val="bg1">
              <a:alpha val="75000"/>
            </a:schemeClr>
          </a:solidFill>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smtClean="0">
                <a:solidFill>
                  <a:prstClr val="black"/>
                </a:solidFill>
                <a:latin typeface="Georgia" pitchFamily="18" charset="0"/>
              </a:rPr>
              <a:t>Sample of Utah’s broadband mapping for one company – note on-off results and apparent “holes” – rather than gradient coverage.</a:t>
            </a:r>
            <a:endParaRPr lang="en-US" sz="2000" dirty="0">
              <a:solidFill>
                <a:prstClr val="black"/>
              </a:solidFill>
              <a:latin typeface="Georgia" pitchFamily="18" charset="0"/>
            </a:endParaRPr>
          </a:p>
        </p:txBody>
      </p:sp>
      <p:cxnSp>
        <p:nvCxnSpPr>
          <p:cNvPr id="3" name="Straight Arrow Connector 2"/>
          <p:cNvCxnSpPr>
            <a:stCxn id="8" idx="3"/>
          </p:cNvCxnSpPr>
          <p:nvPr/>
        </p:nvCxnSpPr>
        <p:spPr>
          <a:xfrm flipV="1">
            <a:off x="4669367" y="4724400"/>
            <a:ext cx="893233" cy="31961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494378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04800"/>
            <a:ext cx="6848475" cy="624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descr="C:\Users\Jon\Desktop\UGIC_files\UGIC_graphics\ubmap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1013"/>
            <a:ext cx="4800600" cy="1001987"/>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609600" y="4161367"/>
            <a:ext cx="3649133" cy="1706033"/>
          </a:xfrm>
          <a:prstGeom prst="rect">
            <a:avLst/>
          </a:prstGeom>
          <a:solidFill>
            <a:schemeClr val="bg1">
              <a:alpha val="75000"/>
            </a:schemeClr>
          </a:solidFill>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smtClean="0">
                <a:solidFill>
                  <a:prstClr val="black"/>
                </a:solidFill>
                <a:latin typeface="Georgia" pitchFamily="18" charset="0"/>
              </a:rPr>
              <a:t>Sample of Utah’s broadband mapping for a </a:t>
            </a:r>
            <a:r>
              <a:rPr lang="en-US" sz="2000" b="1" dirty="0" smtClean="0">
                <a:solidFill>
                  <a:srgbClr val="C00000"/>
                </a:solidFill>
                <a:latin typeface="Georgia" pitchFamily="18" charset="0"/>
              </a:rPr>
              <a:t>mobile</a:t>
            </a:r>
            <a:r>
              <a:rPr lang="en-US" sz="2000" b="1" dirty="0" smtClean="0">
                <a:solidFill>
                  <a:prstClr val="black"/>
                </a:solidFill>
                <a:latin typeface="Georgia" pitchFamily="18" charset="0"/>
              </a:rPr>
              <a:t> wireless provider – note on-off results and apparent “holes” – rather than gradient coverage.</a:t>
            </a:r>
            <a:endParaRPr lang="en-US" sz="2000" dirty="0">
              <a:solidFill>
                <a:prstClr val="black"/>
              </a:solidFill>
              <a:latin typeface="Georgia" pitchFamily="18" charset="0"/>
            </a:endParaRPr>
          </a:p>
        </p:txBody>
      </p:sp>
    </p:spTree>
    <p:extLst>
      <p:ext uri="{BB962C8B-B14F-4D97-AF65-F5344CB8AC3E}">
        <p14:creationId xmlns:p14="http://schemas.microsoft.com/office/powerpoint/2010/main" val="373138294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5696843" cy="4669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743200"/>
            <a:ext cx="4389503"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903" y="558800"/>
            <a:ext cx="3581400" cy="1583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43000" y="381000"/>
            <a:ext cx="2514600"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Begin conceptualizing local model from national model</a:t>
            </a:r>
            <a:endParaRPr lang="en-US" dirty="0"/>
          </a:p>
        </p:txBody>
      </p:sp>
    </p:spTree>
    <p:extLst>
      <p:ext uri="{BB962C8B-B14F-4D97-AF65-F5344CB8AC3E}">
        <p14:creationId xmlns:p14="http://schemas.microsoft.com/office/powerpoint/2010/main" val="109202175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0"/>
            <a:ext cx="6096000" cy="555095"/>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gn="l"/>
            <a:r>
              <a:rPr lang="en-US" sz="2200" b="1" dirty="0" smtClean="0">
                <a:latin typeface="Georgia" pitchFamily="18" charset="0"/>
              </a:rPr>
              <a:t>Federal Version – “</a:t>
            </a:r>
            <a:r>
              <a:rPr lang="en-US" sz="2200" b="1" dirty="0" err="1" smtClean="0">
                <a:latin typeface="Georgia" pitchFamily="18" charset="0"/>
              </a:rPr>
              <a:t>virga</a:t>
            </a:r>
            <a:r>
              <a:rPr lang="en-US" sz="2200" b="1" dirty="0" smtClean="0">
                <a:latin typeface="Georgia" pitchFamily="18" charset="0"/>
              </a:rPr>
              <a:t>”?</a:t>
            </a:r>
            <a:endParaRPr lang="en-US" sz="2200" dirty="0">
              <a:latin typeface="Georgia" pitchFamily="18" charset="0"/>
            </a:endParaRPr>
          </a:p>
        </p:txBody>
      </p:sp>
      <p:sp>
        <p:nvSpPr>
          <p:cNvPr id="5" name="Title 1"/>
          <p:cNvSpPr txBox="1">
            <a:spLocks/>
          </p:cNvSpPr>
          <p:nvPr/>
        </p:nvSpPr>
        <p:spPr>
          <a:xfrm>
            <a:off x="160866" y="1241194"/>
            <a:ext cx="3801534" cy="170603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smtClean="0">
                <a:solidFill>
                  <a:prstClr val="black"/>
                </a:solidFill>
                <a:latin typeface="Georgia" pitchFamily="18" charset="0"/>
              </a:rPr>
              <a:t>We created this map and pie chart from downloaded NBM data.</a:t>
            </a:r>
          </a:p>
          <a:p>
            <a:pPr algn="l"/>
            <a:endParaRPr lang="en-US" sz="2000" b="1" dirty="0" smtClean="0">
              <a:solidFill>
                <a:prstClr val="black"/>
              </a:solidFill>
              <a:latin typeface="Georgia" pitchFamily="18" charset="0"/>
            </a:endParaRPr>
          </a:p>
          <a:p>
            <a:pPr algn="l"/>
            <a:r>
              <a:rPr lang="en-US" sz="2000" b="1" dirty="0" smtClean="0">
                <a:solidFill>
                  <a:prstClr val="black"/>
                </a:solidFill>
                <a:latin typeface="Georgia" pitchFamily="18" charset="0"/>
              </a:rPr>
              <a:t>Results are spotty and content lacks detail.</a:t>
            </a:r>
            <a:endParaRPr lang="en-US" sz="2000" dirty="0">
              <a:solidFill>
                <a:prstClr val="black"/>
              </a:solidFill>
              <a:latin typeface="Georgia" pitchFamily="18" charset="0"/>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514439"/>
            <a:ext cx="4876800" cy="474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1000" y="3447752"/>
            <a:ext cx="4054906" cy="2971799"/>
          </a:xfrm>
        </p:spPr>
      </p:pic>
      <p:cxnSp>
        <p:nvCxnSpPr>
          <p:cNvPr id="9" name="Straight Arrow Connector 8"/>
          <p:cNvCxnSpPr/>
          <p:nvPr/>
        </p:nvCxnSpPr>
        <p:spPr>
          <a:xfrm>
            <a:off x="2971800" y="1885801"/>
            <a:ext cx="990600" cy="266402"/>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4648200" y="5435600"/>
            <a:ext cx="4267200" cy="6858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solidFill>
                  <a:prstClr val="black"/>
                </a:solidFill>
                <a:latin typeface="Georgia" pitchFamily="18" charset="0"/>
              </a:rPr>
              <a:t>Full FIPS </a:t>
            </a:r>
            <a:r>
              <a:rPr lang="en-US" sz="1700" dirty="0" smtClean="0">
                <a:solidFill>
                  <a:prstClr val="black"/>
                </a:solidFill>
                <a:latin typeface="Georgia" pitchFamily="18" charset="0"/>
              </a:rPr>
              <a:t>(</a:t>
            </a:r>
            <a:r>
              <a:rPr lang="en-US" sz="1700" dirty="0">
                <a:solidFill>
                  <a:prstClr val="black"/>
                </a:solidFill>
              </a:rPr>
              <a:t>Federal Information Processing </a:t>
            </a:r>
            <a:r>
              <a:rPr lang="en-US" sz="1700" dirty="0" smtClean="0">
                <a:solidFill>
                  <a:prstClr val="black"/>
                </a:solidFill>
              </a:rPr>
              <a:t>Standards)</a:t>
            </a:r>
            <a:r>
              <a:rPr lang="en-US" sz="1800" i="1" dirty="0" smtClean="0">
                <a:solidFill>
                  <a:prstClr val="black"/>
                </a:solidFill>
              </a:rPr>
              <a:t> </a:t>
            </a:r>
            <a:r>
              <a:rPr lang="en-US" sz="1800" b="1" dirty="0" smtClean="0">
                <a:solidFill>
                  <a:prstClr val="black"/>
                </a:solidFill>
                <a:latin typeface="Georgia" pitchFamily="18" charset="0"/>
              </a:rPr>
              <a:t>table join on 2010 Census Data from downloaded CSV text file.</a:t>
            </a:r>
            <a:endParaRPr lang="en-US" sz="1800" dirty="0">
              <a:solidFill>
                <a:prstClr val="black"/>
              </a:solidFill>
              <a:latin typeface="Georgia" pitchFamily="18" charset="0"/>
            </a:endParaRPr>
          </a:p>
        </p:txBody>
      </p:sp>
      <p:cxnSp>
        <p:nvCxnSpPr>
          <p:cNvPr id="12" name="Straight Arrow Connector 11"/>
          <p:cNvCxnSpPr/>
          <p:nvPr/>
        </p:nvCxnSpPr>
        <p:spPr>
          <a:xfrm>
            <a:off x="457200" y="2887938"/>
            <a:ext cx="685800" cy="617262"/>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610019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343" y="4158985"/>
            <a:ext cx="3440113" cy="254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599" y="4344722"/>
            <a:ext cx="3230563" cy="217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57400" y="381000"/>
            <a:ext cx="4495800" cy="369332"/>
          </a:xfrm>
          <a:prstGeom prst="rect">
            <a:avLst/>
          </a:prstGeom>
          <a:noFill/>
        </p:spPr>
        <p:txBody>
          <a:bodyPr wrap="square" rtlCol="0">
            <a:spAutoFit/>
          </a:bodyPr>
          <a:lstStyle/>
          <a:p>
            <a:r>
              <a:rPr lang="en-US" dirty="0" smtClean="0"/>
              <a:t>2011 FCC Map Partnering with ESRI</a:t>
            </a:r>
            <a:endParaRPr lang="en-US" dirty="0"/>
          </a:p>
        </p:txBody>
      </p:sp>
      <p:pic>
        <p:nvPicPr>
          <p:cNvPr id="573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143000"/>
            <a:ext cx="2259013" cy="204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784199"/>
            <a:ext cx="4876800" cy="321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867400" y="3429000"/>
            <a:ext cx="2514600" cy="73866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400" dirty="0" smtClean="0"/>
              <a:t>Some focus on speed test while moving at high speed - - direct inverse relationship</a:t>
            </a:r>
            <a:endParaRPr lang="en-US" sz="1400" dirty="0"/>
          </a:p>
        </p:txBody>
      </p:sp>
      <p:cxnSp>
        <p:nvCxnSpPr>
          <p:cNvPr id="5" name="Straight Arrow Connector 4"/>
          <p:cNvCxnSpPr/>
          <p:nvPr/>
        </p:nvCxnSpPr>
        <p:spPr>
          <a:xfrm flipV="1">
            <a:off x="6934200" y="2514600"/>
            <a:ext cx="190500" cy="914401"/>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80375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0531" y="3276600"/>
            <a:ext cx="5943600" cy="3352800"/>
          </a:xfrm>
        </p:spPr>
        <p:txBody>
          <a:bodyPr>
            <a:noAutofit/>
          </a:bodyPr>
          <a:lstStyle/>
          <a:p>
            <a:r>
              <a:rPr lang="en-US" sz="2800" b="1" i="1" u="sng" dirty="0" smtClean="0">
                <a:solidFill>
                  <a:srgbClr val="C00000"/>
                </a:solidFill>
                <a:latin typeface="Georgia" pitchFamily="18" charset="0"/>
              </a:rPr>
              <a:t>Democracy 2.0: Down-Top</a:t>
            </a:r>
            <a:r>
              <a:rPr lang="en-US" sz="2800" b="1" i="1" dirty="0" smtClean="0">
                <a:solidFill>
                  <a:srgbClr val="C00000"/>
                </a:solidFill>
                <a:latin typeface="Georgia" pitchFamily="18" charset="0"/>
              </a:rPr>
              <a:t/>
            </a:r>
            <a:br>
              <a:rPr lang="en-US" sz="2800" b="1" i="1" dirty="0" smtClean="0">
                <a:solidFill>
                  <a:srgbClr val="C00000"/>
                </a:solidFill>
                <a:latin typeface="Georgia" pitchFamily="18" charset="0"/>
              </a:rPr>
            </a:br>
            <a:r>
              <a:rPr lang="en-US" sz="2800" b="1" i="1" dirty="0" smtClean="0">
                <a:solidFill>
                  <a:srgbClr val="C00000"/>
                </a:solidFill>
                <a:latin typeface="Georgia" pitchFamily="18" charset="0"/>
              </a:rPr>
              <a:t>VGI – UGI</a:t>
            </a:r>
            <a:br>
              <a:rPr lang="en-US" sz="2800" b="1" i="1" dirty="0" smtClean="0">
                <a:solidFill>
                  <a:srgbClr val="C00000"/>
                </a:solidFill>
                <a:latin typeface="Georgia" pitchFamily="18" charset="0"/>
              </a:rPr>
            </a:br>
            <a:r>
              <a:rPr lang="en-US" sz="2800" b="1" i="1" dirty="0" smtClean="0">
                <a:solidFill>
                  <a:srgbClr val="C00000"/>
                </a:solidFill>
                <a:latin typeface="Georgia" pitchFamily="18" charset="0"/>
              </a:rPr>
              <a:t>Mobile communication</a:t>
            </a:r>
            <a:br>
              <a:rPr lang="en-US" sz="2800" b="1" i="1" dirty="0" smtClean="0">
                <a:solidFill>
                  <a:srgbClr val="C00000"/>
                </a:solidFill>
                <a:latin typeface="Georgia" pitchFamily="18" charset="0"/>
              </a:rPr>
            </a:br>
            <a:r>
              <a:rPr lang="en-US" sz="2800" b="1" i="1" dirty="0" smtClean="0">
                <a:solidFill>
                  <a:srgbClr val="C00000"/>
                </a:solidFill>
                <a:latin typeface="Georgia" pitchFamily="18" charset="0"/>
              </a:rPr>
              <a:t>World-wide Web</a:t>
            </a:r>
            <a:br>
              <a:rPr lang="en-US" sz="2800" b="1" i="1" dirty="0" smtClean="0">
                <a:solidFill>
                  <a:srgbClr val="C00000"/>
                </a:solidFill>
                <a:latin typeface="Georgia" pitchFamily="18" charset="0"/>
              </a:rPr>
            </a:br>
            <a:r>
              <a:rPr lang="en-US" sz="2800" b="1" i="1" dirty="0" smtClean="0">
                <a:solidFill>
                  <a:srgbClr val="C00000"/>
                </a:solidFill>
                <a:latin typeface="Georgia" pitchFamily="18" charset="0"/>
              </a:rPr>
              <a:t>Invention &amp; innovation</a:t>
            </a:r>
            <a:br>
              <a:rPr lang="en-US" sz="2800" b="1" i="1" dirty="0" smtClean="0">
                <a:solidFill>
                  <a:srgbClr val="C00000"/>
                </a:solidFill>
                <a:latin typeface="Georgia" pitchFamily="18" charset="0"/>
              </a:rPr>
            </a:br>
            <a:r>
              <a:rPr lang="en-US" sz="2800" b="1" i="1" dirty="0" smtClean="0">
                <a:solidFill>
                  <a:srgbClr val="C00000"/>
                </a:solidFill>
                <a:latin typeface="Georgia" pitchFamily="18" charset="0"/>
              </a:rPr>
              <a:t>Crowd-sourcing</a:t>
            </a:r>
            <a:br>
              <a:rPr lang="en-US" sz="2800" b="1" i="1" dirty="0" smtClean="0">
                <a:solidFill>
                  <a:srgbClr val="C00000"/>
                </a:solidFill>
                <a:latin typeface="Georgia" pitchFamily="18" charset="0"/>
              </a:rPr>
            </a:br>
            <a:r>
              <a:rPr lang="en-US" sz="2800" b="1" i="1" dirty="0" smtClean="0">
                <a:solidFill>
                  <a:srgbClr val="C00000"/>
                </a:solidFill>
                <a:latin typeface="Georgia" pitchFamily="18" charset="0"/>
              </a:rPr>
              <a:t>Social Networking</a:t>
            </a:r>
            <a:endParaRPr lang="en-US" sz="2800" b="1" i="1" dirty="0">
              <a:solidFill>
                <a:srgbClr val="C00000"/>
              </a:solidFill>
              <a:latin typeface="Georgia"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28600"/>
            <a:ext cx="5859463" cy="293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086600" y="1678441"/>
            <a:ext cx="144780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Published </a:t>
            </a:r>
            <a:r>
              <a:rPr lang="en-US" dirty="0" smtClean="0"/>
              <a:t>March 2011</a:t>
            </a:r>
            <a:endParaRPr lang="en-US" dirty="0"/>
          </a:p>
        </p:txBody>
      </p:sp>
    </p:spTree>
    <p:extLst>
      <p:ext uri="{BB962C8B-B14F-4D97-AF65-F5344CB8AC3E}">
        <p14:creationId xmlns:p14="http://schemas.microsoft.com/office/powerpoint/2010/main" val="208690144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4525963"/>
          </a:xfrm>
        </p:spPr>
        <p:txBody>
          <a:bodyPr>
            <a:normAutofit fontScale="92500"/>
          </a:bodyPr>
          <a:lstStyle/>
          <a:p>
            <a:pPr marL="0" indent="0" algn="ctr">
              <a:buNone/>
            </a:pPr>
            <a:r>
              <a:rPr lang="en-US" dirty="0" smtClean="0">
                <a:solidFill>
                  <a:srgbClr val="C00000"/>
                </a:solidFill>
              </a:rPr>
              <a:t>Mid-stream Conclusion:</a:t>
            </a:r>
          </a:p>
          <a:p>
            <a:pPr marL="0" indent="0" algn="ctr">
              <a:buNone/>
            </a:pPr>
            <a:endParaRPr lang="en-US" dirty="0" smtClean="0">
              <a:solidFill>
                <a:srgbClr val="C00000"/>
              </a:solidFill>
            </a:endParaRPr>
          </a:p>
          <a:p>
            <a:r>
              <a:rPr lang="en-US" sz="2800" dirty="0" smtClean="0"/>
              <a:t>If you spend a lot of money, you can get a great map that means something at your level – the famous “last mile”.</a:t>
            </a:r>
          </a:p>
          <a:p>
            <a:pPr marL="0" indent="0">
              <a:buNone/>
            </a:pPr>
            <a:endParaRPr lang="en-US" sz="2800" dirty="0" smtClean="0"/>
          </a:p>
          <a:p>
            <a:r>
              <a:rPr lang="en-US" sz="2800" dirty="0" smtClean="0"/>
              <a:t>National mapping is closing the gap toward that last mile.</a:t>
            </a:r>
          </a:p>
          <a:p>
            <a:pPr marL="0" indent="0">
              <a:buNone/>
            </a:pPr>
            <a:endParaRPr lang="en-US" sz="2800" dirty="0" smtClean="0"/>
          </a:p>
          <a:p>
            <a:r>
              <a:rPr lang="en-US" sz="2800" dirty="0" smtClean="0"/>
              <a:t>Meanwhile, what can you get for “free” using already-deployed desktop GIS?</a:t>
            </a:r>
            <a:endParaRPr lang="en-US" sz="2800" dirty="0"/>
          </a:p>
        </p:txBody>
      </p:sp>
    </p:spTree>
    <p:extLst>
      <p:ext uri="{BB962C8B-B14F-4D97-AF65-F5344CB8AC3E}">
        <p14:creationId xmlns:p14="http://schemas.microsoft.com/office/powerpoint/2010/main" val="5411189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3454400" y="304800"/>
            <a:ext cx="4394200" cy="2681289"/>
          </a:xfrm>
          <a:prstGeom prst="rect">
            <a:avLst/>
          </a:prstGeom>
        </p:spPr>
      </p:pic>
      <p:sp>
        <p:nvSpPr>
          <p:cNvPr id="5" name="TextBox 4"/>
          <p:cNvSpPr txBox="1"/>
          <p:nvPr/>
        </p:nvSpPr>
        <p:spPr>
          <a:xfrm>
            <a:off x="304800" y="2108537"/>
            <a:ext cx="2514600" cy="2031325"/>
          </a:xfrm>
          <a:prstGeom prst="rect">
            <a:avLst/>
          </a:prstGeom>
          <a:noFill/>
        </p:spPr>
        <p:txBody>
          <a:bodyPr wrap="square" rtlCol="0">
            <a:spAutoFit/>
          </a:bodyPr>
          <a:lstStyle/>
          <a:p>
            <a:r>
              <a:rPr lang="en-US" dirty="0" smtClean="0"/>
              <a:t>Where carrier coverage maps loaded reliably we were able to confirm their “dead </a:t>
            </a:r>
            <a:r>
              <a:rPr lang="en-US" dirty="0" smtClean="0"/>
              <a:t>zones.”   </a:t>
            </a:r>
            <a:endParaRPr lang="en-US" dirty="0" smtClean="0"/>
          </a:p>
          <a:p>
            <a:endParaRPr lang="en-US" dirty="0"/>
          </a:p>
          <a:p>
            <a:r>
              <a:rPr lang="en-US" dirty="0" err="1" smtClean="0"/>
              <a:t>ArcMap</a:t>
            </a:r>
            <a:r>
              <a:rPr lang="en-US" dirty="0" smtClean="0"/>
              <a:t> </a:t>
            </a:r>
            <a:r>
              <a:rPr lang="en-US" dirty="0" smtClean="0"/>
              <a:t>findings matched very well.</a:t>
            </a:r>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2867" y="3124200"/>
            <a:ext cx="4493425"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801752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533" y="999067"/>
            <a:ext cx="7966075" cy="500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371600" y="304800"/>
            <a:ext cx="586740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Step back for a moment to citizen’s level – Example: Google Earth – The Old Part of What’s New </a:t>
            </a:r>
            <a:endParaRPr lang="en-US" dirty="0"/>
          </a:p>
        </p:txBody>
      </p:sp>
    </p:spTree>
    <p:extLst>
      <p:ext uri="{BB962C8B-B14F-4D97-AF65-F5344CB8AC3E}">
        <p14:creationId xmlns:p14="http://schemas.microsoft.com/office/powerpoint/2010/main" val="376402323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57200"/>
            <a:ext cx="8382000" cy="608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395818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933" y="914400"/>
            <a:ext cx="6610350" cy="501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38200" y="2438400"/>
            <a:ext cx="2286000" cy="258532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2011 - Using hyperlink for map displays on visual line-of-sight as required in some ordinances (Park City) and implied by many others.  At minimum, a major component of RF signal planning.</a:t>
            </a:r>
            <a:endParaRPr lang="en-US" dirty="0"/>
          </a:p>
        </p:txBody>
      </p:sp>
      <p:sp>
        <p:nvSpPr>
          <p:cNvPr id="3" name="TextBox 2"/>
          <p:cNvSpPr txBox="1"/>
          <p:nvPr/>
        </p:nvSpPr>
        <p:spPr>
          <a:xfrm>
            <a:off x="914400" y="1066800"/>
            <a:ext cx="213360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Allred wireless planning in 1996</a:t>
            </a:r>
            <a:endParaRPr lang="en-US" dirty="0"/>
          </a:p>
        </p:txBody>
      </p:sp>
    </p:spTree>
    <p:extLst>
      <p:ext uri="{BB962C8B-B14F-4D97-AF65-F5344CB8AC3E}">
        <p14:creationId xmlns:p14="http://schemas.microsoft.com/office/powerpoint/2010/main" val="268948382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762000"/>
            <a:ext cx="44196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943600" y="3810000"/>
            <a:ext cx="2438400"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A w</a:t>
            </a:r>
            <a:r>
              <a:rPr lang="en-US" dirty="0" smtClean="0"/>
              <a:t>ide variety of data sets is available </a:t>
            </a:r>
            <a:r>
              <a:rPr lang="en-US" dirty="0" smtClean="0"/>
              <a:t>from AGRC.  </a:t>
            </a:r>
            <a:r>
              <a:rPr lang="en-US" dirty="0" smtClean="0"/>
              <a:t>We encountered few file </a:t>
            </a:r>
            <a:r>
              <a:rPr lang="en-US" dirty="0" smtClean="0"/>
              <a:t>conversion or compatibility problems.</a:t>
            </a:r>
            <a:endParaRPr lang="en-US" dirty="0"/>
          </a:p>
        </p:txBody>
      </p:sp>
      <p:sp>
        <p:nvSpPr>
          <p:cNvPr id="3" name="TextBox 2"/>
          <p:cNvSpPr txBox="1"/>
          <p:nvPr/>
        </p:nvSpPr>
        <p:spPr>
          <a:xfrm>
            <a:off x="1295400" y="304800"/>
            <a:ext cx="2743200"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Select a suburban target area – terrain, traffic, growth</a:t>
            </a:r>
            <a:endParaRPr lang="en-US" dirty="0"/>
          </a:p>
        </p:txBody>
      </p:sp>
    </p:spTree>
    <p:extLst>
      <p:ext uri="{BB962C8B-B14F-4D97-AF65-F5344CB8AC3E}">
        <p14:creationId xmlns:p14="http://schemas.microsoft.com/office/powerpoint/2010/main" val="284931959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52400"/>
            <a:ext cx="6019800" cy="6483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2971800" y="990600"/>
            <a:ext cx="1905000" cy="762000"/>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400" b="1" dirty="0" smtClean="0">
              <a:latin typeface="Georgia" pitchFamily="18" charset="0"/>
            </a:endParaRPr>
          </a:p>
          <a:p>
            <a:pPr algn="l"/>
            <a:r>
              <a:rPr lang="en-US" sz="1400" b="1" dirty="0" smtClean="0">
                <a:latin typeface="Georgia" pitchFamily="18" charset="0"/>
              </a:rPr>
              <a:t>Sporadic apparent</a:t>
            </a:r>
          </a:p>
          <a:p>
            <a:pPr algn="l"/>
            <a:r>
              <a:rPr lang="en-US" sz="1400" b="1" dirty="0" smtClean="0">
                <a:latin typeface="Georgia" pitchFamily="18" charset="0"/>
              </a:rPr>
              <a:t> </a:t>
            </a:r>
            <a:r>
              <a:rPr lang="en-US" sz="1400" b="1" dirty="0" err="1" smtClean="0">
                <a:latin typeface="Georgia" pitchFamily="18" charset="0"/>
              </a:rPr>
              <a:t>LiDAR</a:t>
            </a:r>
            <a:r>
              <a:rPr lang="en-US" sz="1400" b="1" dirty="0" smtClean="0">
                <a:latin typeface="Georgia" pitchFamily="18" charset="0"/>
              </a:rPr>
              <a:t> </a:t>
            </a:r>
          </a:p>
          <a:p>
            <a:pPr algn="l"/>
            <a:r>
              <a:rPr lang="en-US" sz="1400" b="1" dirty="0" smtClean="0">
                <a:latin typeface="Georgia" pitchFamily="18" charset="0"/>
              </a:rPr>
              <a:t>reflection errors</a:t>
            </a:r>
          </a:p>
          <a:p>
            <a:pPr algn="l"/>
            <a:endParaRPr lang="en-US" sz="1400" b="1" dirty="0">
              <a:latin typeface="Georgia" pitchFamily="18" charset="0"/>
            </a:endParaRPr>
          </a:p>
          <a:p>
            <a:pPr algn="l"/>
            <a:endParaRPr lang="en-US" sz="1400" dirty="0">
              <a:latin typeface="Georgia" pitchFamily="18" charset="0"/>
            </a:endParaRPr>
          </a:p>
        </p:txBody>
      </p:sp>
      <p:sp>
        <p:nvSpPr>
          <p:cNvPr id="2" name="TextBox 1"/>
          <p:cNvSpPr txBox="1"/>
          <p:nvPr/>
        </p:nvSpPr>
        <p:spPr>
          <a:xfrm>
            <a:off x="2891246" y="4240663"/>
            <a:ext cx="1524000"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err="1" smtClean="0"/>
              <a:t>ArcMap</a:t>
            </a:r>
            <a:r>
              <a:rPr lang="en-US" dirty="0" smtClean="0"/>
              <a:t> has strong display </a:t>
            </a:r>
            <a:r>
              <a:rPr lang="en-US" dirty="0" smtClean="0"/>
              <a:t>and visualization </a:t>
            </a:r>
            <a:r>
              <a:rPr lang="en-US" dirty="0" smtClean="0"/>
              <a:t>options</a:t>
            </a:r>
            <a:r>
              <a:rPr lang="en-US" dirty="0" smtClean="0"/>
              <a:t>.</a:t>
            </a:r>
            <a:endParaRPr lang="en-US" dirty="0"/>
          </a:p>
        </p:txBody>
      </p:sp>
      <p:cxnSp>
        <p:nvCxnSpPr>
          <p:cNvPr id="5" name="Straight Arrow Connector 4"/>
          <p:cNvCxnSpPr>
            <a:stCxn id="6" idx="2"/>
          </p:cNvCxnSpPr>
          <p:nvPr/>
        </p:nvCxnSpPr>
        <p:spPr>
          <a:xfrm>
            <a:off x="8153400" y="4588054"/>
            <a:ext cx="228600" cy="112694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05700" y="3387725"/>
            <a:ext cx="12954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Acceptable 1</a:t>
            </a:r>
            <a:r>
              <a:rPr lang="en-US" baseline="30000" dirty="0" smtClean="0"/>
              <a:t>st</a:t>
            </a:r>
            <a:r>
              <a:rPr lang="en-US" dirty="0" smtClean="0"/>
              <a:t> run/last run </a:t>
            </a:r>
            <a:r>
              <a:rPr lang="en-US" dirty="0" err="1" smtClean="0"/>
              <a:t>LiDAR</a:t>
            </a:r>
            <a:r>
              <a:rPr lang="en-US" dirty="0" smtClean="0"/>
              <a:t> loss?</a:t>
            </a:r>
            <a:endParaRPr lang="en-US" dirty="0"/>
          </a:p>
        </p:txBody>
      </p:sp>
    </p:spTree>
    <p:extLst>
      <p:ext uri="{BB962C8B-B14F-4D97-AF65-F5344CB8AC3E}">
        <p14:creationId xmlns:p14="http://schemas.microsoft.com/office/powerpoint/2010/main" val="145409110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 y="112762"/>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181600" y="112762"/>
            <a:ext cx="2438400" cy="230832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Crucial wireless features and obstacles.  Re-insert lost </a:t>
            </a:r>
            <a:r>
              <a:rPr lang="en-US" dirty="0" err="1" smtClean="0"/>
              <a:t>LiDAR</a:t>
            </a:r>
            <a:r>
              <a:rPr lang="en-US" dirty="0" smtClean="0"/>
              <a:t> features by clipping contours and inserting concentric circles and edit elevations – both real and for modeling.</a:t>
            </a:r>
            <a:endParaRPr lang="en-US" dirty="0"/>
          </a:p>
        </p:txBody>
      </p:sp>
      <p:cxnSp>
        <p:nvCxnSpPr>
          <p:cNvPr id="4" name="Straight Arrow Connector 3"/>
          <p:cNvCxnSpPr/>
          <p:nvPr/>
        </p:nvCxnSpPr>
        <p:spPr>
          <a:xfrm flipH="1">
            <a:off x="1905000" y="1382762"/>
            <a:ext cx="3276600" cy="14366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7239000" y="2421086"/>
            <a:ext cx="609600" cy="55071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733800" y="1382762"/>
            <a:ext cx="1447800" cy="18938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659895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066800"/>
            <a:ext cx="6858000" cy="5444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04800" y="1833264"/>
            <a:ext cx="3124200" cy="2052935"/>
          </a:xfr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gn="l"/>
            <a:r>
              <a:rPr lang="en-US" sz="2000" dirty="0" smtClean="0">
                <a:latin typeface="Georgia" pitchFamily="18" charset="0"/>
              </a:rPr>
              <a:t/>
            </a:r>
            <a:br>
              <a:rPr lang="en-US" sz="2000" dirty="0" smtClean="0">
                <a:latin typeface="Georgia" pitchFamily="18" charset="0"/>
              </a:rPr>
            </a:br>
            <a:r>
              <a:rPr lang="en-US" sz="2000" dirty="0" smtClean="0">
                <a:latin typeface="Georgia" pitchFamily="18" charset="0"/>
              </a:rPr>
              <a:t>Contour data calculated from 2m </a:t>
            </a:r>
            <a:r>
              <a:rPr lang="en-US" sz="2000" dirty="0" err="1" smtClean="0">
                <a:latin typeface="Georgia" pitchFamily="18" charset="0"/>
              </a:rPr>
              <a:t>LiDAR</a:t>
            </a:r>
            <a:r>
              <a:rPr lang="en-US" sz="2000" dirty="0" smtClean="0">
                <a:latin typeface="Georgia" pitchFamily="18" charset="0"/>
              </a:rPr>
              <a:t> with important lost features digitized back in.</a:t>
            </a:r>
            <a:br>
              <a:rPr lang="en-US" sz="2000" dirty="0" smtClean="0">
                <a:latin typeface="Georgia" pitchFamily="18" charset="0"/>
              </a:rPr>
            </a:br>
            <a:endParaRPr lang="en-US" sz="2000" dirty="0">
              <a:latin typeface="Georgia" pitchFamily="18" charset="0"/>
            </a:endParaRPr>
          </a:p>
        </p:txBody>
      </p:sp>
      <p:cxnSp>
        <p:nvCxnSpPr>
          <p:cNvPr id="4" name="Straight Arrow Connector 3"/>
          <p:cNvCxnSpPr/>
          <p:nvPr/>
        </p:nvCxnSpPr>
        <p:spPr>
          <a:xfrm flipH="1">
            <a:off x="4495800" y="2294930"/>
            <a:ext cx="1143000" cy="136267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5410200" y="2294930"/>
            <a:ext cx="323850" cy="128647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800600" y="1371600"/>
            <a:ext cx="2514600"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Sites where </a:t>
            </a:r>
            <a:r>
              <a:rPr lang="en-US" dirty="0" err="1" smtClean="0"/>
              <a:t>LiDAR</a:t>
            </a:r>
            <a:r>
              <a:rPr lang="en-US" dirty="0" smtClean="0"/>
              <a:t> “lost” the infrastructure were re-digitized in </a:t>
            </a:r>
            <a:r>
              <a:rPr lang="en-US" dirty="0" err="1" smtClean="0"/>
              <a:t>ArcMap</a:t>
            </a:r>
            <a:endParaRPr lang="en-US" dirty="0"/>
          </a:p>
        </p:txBody>
      </p:sp>
    </p:spTree>
    <p:extLst>
      <p:ext uri="{BB962C8B-B14F-4D97-AF65-F5344CB8AC3E}">
        <p14:creationId xmlns:p14="http://schemas.microsoft.com/office/powerpoint/2010/main" val="284931959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96333"/>
            <a:ext cx="65532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800600" y="4876800"/>
            <a:ext cx="26670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Forget Andy Warhol </a:t>
            </a:r>
            <a:r>
              <a:rPr lang="en-US" dirty="0" smtClean="0"/>
              <a:t>– </a:t>
            </a:r>
          </a:p>
          <a:p>
            <a:r>
              <a:rPr lang="en-US" dirty="0" smtClean="0"/>
              <a:t>we can get more than 15 minutes of fame with </a:t>
            </a:r>
            <a:r>
              <a:rPr lang="en-US" dirty="0" err="1" smtClean="0"/>
              <a:t>ArcMap</a:t>
            </a:r>
            <a:r>
              <a:rPr lang="en-US" dirty="0" smtClean="0"/>
              <a:t> </a:t>
            </a:r>
            <a:r>
              <a:rPr lang="en-US" dirty="0" smtClean="0"/>
              <a:t>‘art’ </a:t>
            </a:r>
          </a:p>
        </p:txBody>
      </p:sp>
    </p:spTree>
    <p:extLst>
      <p:ext uri="{BB962C8B-B14F-4D97-AF65-F5344CB8AC3E}">
        <p14:creationId xmlns:p14="http://schemas.microsoft.com/office/powerpoint/2010/main" val="37291808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760031758"/>
              </p:ext>
            </p:extLst>
          </p:nvPr>
        </p:nvGraphicFramePr>
        <p:xfrm>
          <a:off x="1905000" y="1295400"/>
          <a:ext cx="5257800" cy="3382740"/>
        </p:xfrm>
        <a:graphic>
          <a:graphicData uri="http://schemas.openxmlformats.org/drawingml/2006/table">
            <a:tbl>
              <a:tblPr firstRow="1" firstCol="1" bandRow="1"/>
              <a:tblGrid>
                <a:gridCol w="2031423"/>
                <a:gridCol w="3226377"/>
              </a:tblGrid>
              <a:tr h="446315">
                <a:tc>
                  <a:txBody>
                    <a:bodyPr/>
                    <a:lstStyle/>
                    <a:p>
                      <a:pPr marL="0" marR="0" algn="ctr">
                        <a:spcBef>
                          <a:spcPts val="0"/>
                        </a:spcBef>
                        <a:spcAft>
                          <a:spcPts val="0"/>
                        </a:spcAft>
                      </a:pPr>
                      <a:r>
                        <a:rPr lang="en-US" sz="2000" dirty="0">
                          <a:effectLst/>
                          <a:latin typeface="Georgia" pitchFamily="18" charset="0"/>
                          <a:ea typeface="Times New Roman"/>
                          <a:cs typeface="Times New Roman"/>
                        </a:rPr>
                        <a:t>Education</a:t>
                      </a:r>
                      <a:endParaRPr lang="en-US" sz="2000" dirty="0">
                        <a:effectLst/>
                        <a:latin typeface="Georgia" pitchFamily="18" charset="0"/>
                      </a:endParaRPr>
                    </a:p>
                  </a:txBody>
                  <a:tcPr marL="47625" marR="47625" marT="47625" marB="47625">
                    <a:lnL>
                      <a:noFill/>
                    </a:lnL>
                    <a:lnR>
                      <a:noFill/>
                    </a:lnR>
                    <a:lnT>
                      <a:noFill/>
                    </a:lnT>
                    <a:lnB>
                      <a:noFill/>
                    </a:lnB>
                  </a:tcPr>
                </a:tc>
                <a:tc>
                  <a:txBody>
                    <a:bodyPr/>
                    <a:lstStyle/>
                    <a:p>
                      <a:pPr marL="0" marR="0" algn="ctr">
                        <a:spcBef>
                          <a:spcPts val="0"/>
                        </a:spcBef>
                        <a:spcAft>
                          <a:spcPts val="0"/>
                        </a:spcAft>
                      </a:pPr>
                      <a:r>
                        <a:rPr lang="en-US" sz="2000" dirty="0">
                          <a:effectLst/>
                          <a:latin typeface="Georgia" pitchFamily="18" charset="0"/>
                          <a:ea typeface="Times New Roman"/>
                          <a:cs typeface="Times New Roman"/>
                        </a:rPr>
                        <a:t>Healthcare</a:t>
                      </a:r>
                      <a:endParaRPr lang="en-US" sz="2000" dirty="0">
                        <a:effectLst/>
                        <a:latin typeface="Georgia" pitchFamily="18" charset="0"/>
                      </a:endParaRPr>
                    </a:p>
                  </a:txBody>
                  <a:tcPr marL="47625" marR="47625" marT="47625" marB="47625">
                    <a:lnL>
                      <a:noFill/>
                    </a:lnL>
                    <a:lnR>
                      <a:noFill/>
                    </a:lnR>
                    <a:lnT>
                      <a:noFill/>
                    </a:lnT>
                    <a:lnB>
                      <a:noFill/>
                    </a:lnB>
                  </a:tcPr>
                </a:tc>
              </a:tr>
              <a:tr h="446315">
                <a:tc>
                  <a:txBody>
                    <a:bodyPr/>
                    <a:lstStyle/>
                    <a:p>
                      <a:pPr marL="0" marR="0" algn="ctr">
                        <a:spcBef>
                          <a:spcPts val="0"/>
                        </a:spcBef>
                        <a:spcAft>
                          <a:spcPts val="0"/>
                        </a:spcAft>
                      </a:pPr>
                      <a:r>
                        <a:rPr lang="en-US" sz="2000" dirty="0">
                          <a:effectLst/>
                          <a:latin typeface="Georgia" pitchFamily="18" charset="0"/>
                          <a:ea typeface="Times New Roman"/>
                          <a:cs typeface="Times New Roman"/>
                        </a:rPr>
                        <a:t>Manufacturing</a:t>
                      </a:r>
                      <a:endParaRPr lang="en-US" sz="2000" dirty="0">
                        <a:effectLst/>
                        <a:latin typeface="Georgia" pitchFamily="18" charset="0"/>
                      </a:endParaRPr>
                    </a:p>
                  </a:txBody>
                  <a:tcPr marL="47625" marR="47625" marT="47625" marB="47625">
                    <a:lnL>
                      <a:noFill/>
                    </a:lnL>
                    <a:lnR>
                      <a:noFill/>
                    </a:lnR>
                    <a:lnT>
                      <a:noFill/>
                    </a:lnT>
                    <a:lnB>
                      <a:noFill/>
                    </a:lnB>
                  </a:tcPr>
                </a:tc>
                <a:tc>
                  <a:txBody>
                    <a:bodyPr/>
                    <a:lstStyle/>
                    <a:p>
                      <a:pPr marL="0" marR="0" algn="ctr">
                        <a:spcBef>
                          <a:spcPts val="0"/>
                        </a:spcBef>
                        <a:spcAft>
                          <a:spcPts val="0"/>
                        </a:spcAft>
                      </a:pPr>
                      <a:r>
                        <a:rPr lang="en-US" sz="2000" dirty="0">
                          <a:effectLst/>
                          <a:latin typeface="Georgia" pitchFamily="18" charset="0"/>
                          <a:ea typeface="Times New Roman"/>
                          <a:cs typeface="Times New Roman"/>
                        </a:rPr>
                        <a:t>Retail</a:t>
                      </a:r>
                      <a:endParaRPr lang="en-US" sz="2000" dirty="0">
                        <a:effectLst/>
                        <a:latin typeface="Georgia" pitchFamily="18" charset="0"/>
                      </a:endParaRPr>
                    </a:p>
                  </a:txBody>
                  <a:tcPr marL="47625" marR="47625" marT="47625" marB="47625">
                    <a:lnL>
                      <a:noFill/>
                    </a:lnL>
                    <a:lnR>
                      <a:noFill/>
                    </a:lnR>
                    <a:lnT>
                      <a:noFill/>
                    </a:lnT>
                    <a:lnB>
                      <a:noFill/>
                    </a:lnB>
                  </a:tcPr>
                </a:tc>
              </a:tr>
              <a:tr h="446315">
                <a:tc>
                  <a:txBody>
                    <a:bodyPr/>
                    <a:lstStyle/>
                    <a:p>
                      <a:pPr marL="0" marR="0" algn="ctr">
                        <a:spcBef>
                          <a:spcPts val="0"/>
                        </a:spcBef>
                        <a:spcAft>
                          <a:spcPts val="0"/>
                        </a:spcAft>
                      </a:pPr>
                      <a:r>
                        <a:rPr lang="en-US" sz="2000">
                          <a:effectLst/>
                          <a:latin typeface="Georgia" pitchFamily="18" charset="0"/>
                          <a:ea typeface="Times New Roman"/>
                          <a:cs typeface="Times New Roman"/>
                        </a:rPr>
                        <a:t>Government</a:t>
                      </a:r>
                      <a:endParaRPr lang="en-US" sz="2000">
                        <a:effectLst/>
                        <a:latin typeface="Georgia" pitchFamily="18" charset="0"/>
                      </a:endParaRPr>
                    </a:p>
                  </a:txBody>
                  <a:tcPr marL="47625" marR="47625" marT="47625" marB="47625">
                    <a:lnL>
                      <a:noFill/>
                    </a:lnL>
                    <a:lnR>
                      <a:noFill/>
                    </a:lnR>
                    <a:lnT>
                      <a:noFill/>
                    </a:lnT>
                    <a:lnB>
                      <a:noFill/>
                    </a:lnB>
                  </a:tcPr>
                </a:tc>
                <a:tc>
                  <a:txBody>
                    <a:bodyPr/>
                    <a:lstStyle/>
                    <a:p>
                      <a:pPr marL="0" marR="0" algn="ctr">
                        <a:spcBef>
                          <a:spcPts val="0"/>
                        </a:spcBef>
                        <a:spcAft>
                          <a:spcPts val="0"/>
                        </a:spcAft>
                      </a:pPr>
                      <a:r>
                        <a:rPr lang="en-US" sz="2000" dirty="0">
                          <a:effectLst/>
                          <a:latin typeface="Georgia" pitchFamily="18" charset="0"/>
                          <a:ea typeface="Times New Roman"/>
                          <a:cs typeface="Times New Roman"/>
                        </a:rPr>
                        <a:t>Professional services</a:t>
                      </a:r>
                      <a:endParaRPr lang="en-US" sz="2000" dirty="0">
                        <a:effectLst/>
                        <a:latin typeface="Georgia" pitchFamily="18" charset="0"/>
                      </a:endParaRPr>
                    </a:p>
                  </a:txBody>
                  <a:tcPr marL="47625" marR="47625" marT="47625" marB="47625">
                    <a:lnL>
                      <a:noFill/>
                    </a:lnL>
                    <a:lnR>
                      <a:noFill/>
                    </a:lnR>
                    <a:lnT>
                      <a:noFill/>
                    </a:lnT>
                    <a:lnB>
                      <a:noFill/>
                    </a:lnB>
                  </a:tcPr>
                </a:tc>
              </a:tr>
              <a:tr h="446315">
                <a:tc>
                  <a:txBody>
                    <a:bodyPr/>
                    <a:lstStyle/>
                    <a:p>
                      <a:pPr marL="0" marR="0" algn="ctr">
                        <a:spcBef>
                          <a:spcPts val="0"/>
                        </a:spcBef>
                        <a:spcAft>
                          <a:spcPts val="0"/>
                        </a:spcAft>
                      </a:pPr>
                      <a:r>
                        <a:rPr lang="en-US" sz="2000">
                          <a:effectLst/>
                          <a:latin typeface="Georgia" pitchFamily="18" charset="0"/>
                          <a:ea typeface="Times New Roman"/>
                          <a:cs typeface="Times New Roman"/>
                        </a:rPr>
                        <a:t>Wholesale distribution</a:t>
                      </a:r>
                      <a:endParaRPr lang="en-US" sz="2000">
                        <a:effectLst/>
                        <a:latin typeface="Georgia" pitchFamily="18" charset="0"/>
                      </a:endParaRPr>
                    </a:p>
                  </a:txBody>
                  <a:tcPr marL="47625" marR="47625" marT="47625" marB="47625">
                    <a:lnL>
                      <a:noFill/>
                    </a:lnL>
                    <a:lnR>
                      <a:noFill/>
                    </a:lnR>
                    <a:lnT>
                      <a:noFill/>
                    </a:lnT>
                    <a:lnB>
                      <a:noFill/>
                    </a:lnB>
                  </a:tcPr>
                </a:tc>
                <a:tc>
                  <a:txBody>
                    <a:bodyPr/>
                    <a:lstStyle/>
                    <a:p>
                      <a:pPr marL="0" marR="0" algn="ctr">
                        <a:spcBef>
                          <a:spcPts val="0"/>
                        </a:spcBef>
                        <a:spcAft>
                          <a:spcPts val="0"/>
                        </a:spcAft>
                      </a:pPr>
                      <a:r>
                        <a:rPr lang="en-US" sz="2000" dirty="0">
                          <a:effectLst/>
                          <a:latin typeface="Georgia" pitchFamily="18" charset="0"/>
                          <a:ea typeface="Times New Roman"/>
                          <a:cs typeface="Times New Roman"/>
                        </a:rPr>
                        <a:t>Technical services</a:t>
                      </a:r>
                      <a:endParaRPr lang="en-US" sz="2000" dirty="0">
                        <a:effectLst/>
                        <a:latin typeface="Georgia" pitchFamily="18" charset="0"/>
                      </a:endParaRPr>
                    </a:p>
                  </a:txBody>
                  <a:tcPr marL="47625" marR="47625" marT="47625" marB="47625">
                    <a:lnL>
                      <a:noFill/>
                    </a:lnL>
                    <a:lnR>
                      <a:noFill/>
                    </a:lnR>
                    <a:lnT>
                      <a:noFill/>
                    </a:lnT>
                    <a:lnB>
                      <a:noFill/>
                    </a:lnB>
                  </a:tcPr>
                </a:tc>
              </a:tr>
              <a:tr h="446315">
                <a:tc>
                  <a:txBody>
                    <a:bodyPr/>
                    <a:lstStyle/>
                    <a:p>
                      <a:pPr marL="0" marR="0" algn="ctr">
                        <a:spcBef>
                          <a:spcPts val="0"/>
                        </a:spcBef>
                        <a:spcAft>
                          <a:spcPts val="0"/>
                        </a:spcAft>
                      </a:pPr>
                      <a:r>
                        <a:rPr lang="en-US" sz="2000">
                          <a:effectLst/>
                          <a:latin typeface="Georgia" pitchFamily="18" charset="0"/>
                          <a:ea typeface="Times New Roman"/>
                          <a:cs typeface="Times New Roman"/>
                        </a:rPr>
                        <a:t>Financial</a:t>
                      </a:r>
                      <a:endParaRPr lang="en-US" sz="2000">
                        <a:effectLst/>
                        <a:latin typeface="Georgia" pitchFamily="18" charset="0"/>
                      </a:endParaRPr>
                    </a:p>
                  </a:txBody>
                  <a:tcPr marL="47625" marR="47625" marT="47625" marB="47625">
                    <a:lnL>
                      <a:noFill/>
                    </a:lnL>
                    <a:lnR>
                      <a:noFill/>
                    </a:lnR>
                    <a:lnT>
                      <a:noFill/>
                    </a:lnT>
                    <a:lnB>
                      <a:noFill/>
                    </a:lnB>
                  </a:tcPr>
                </a:tc>
                <a:tc>
                  <a:txBody>
                    <a:bodyPr/>
                    <a:lstStyle/>
                    <a:p>
                      <a:pPr marL="0" marR="0" algn="ctr">
                        <a:spcBef>
                          <a:spcPts val="0"/>
                        </a:spcBef>
                        <a:spcAft>
                          <a:spcPts val="0"/>
                        </a:spcAft>
                      </a:pPr>
                      <a:r>
                        <a:rPr lang="en-US" sz="2000" dirty="0">
                          <a:effectLst/>
                          <a:latin typeface="Georgia" pitchFamily="18" charset="0"/>
                          <a:ea typeface="Times New Roman"/>
                          <a:cs typeface="Times New Roman"/>
                        </a:rPr>
                        <a:t>Service provider</a:t>
                      </a:r>
                      <a:endParaRPr lang="en-US" sz="2000" dirty="0">
                        <a:effectLst/>
                        <a:latin typeface="Georgia" pitchFamily="18" charset="0"/>
                      </a:endParaRPr>
                    </a:p>
                  </a:txBody>
                  <a:tcPr marL="47625" marR="47625" marT="47625" marB="47625">
                    <a:lnL>
                      <a:noFill/>
                    </a:lnL>
                    <a:lnR>
                      <a:noFill/>
                    </a:lnR>
                    <a:lnT>
                      <a:noFill/>
                    </a:lnT>
                    <a:lnB>
                      <a:noFill/>
                    </a:lnB>
                  </a:tcPr>
                </a:tc>
              </a:tr>
              <a:tr h="446315">
                <a:tc>
                  <a:txBody>
                    <a:bodyPr/>
                    <a:lstStyle/>
                    <a:p>
                      <a:pPr marL="0" marR="0" algn="ctr">
                        <a:spcBef>
                          <a:spcPts val="0"/>
                        </a:spcBef>
                        <a:spcAft>
                          <a:spcPts val="0"/>
                        </a:spcAft>
                      </a:pPr>
                      <a:r>
                        <a:rPr lang="en-US" sz="2000">
                          <a:effectLst/>
                          <a:latin typeface="Georgia" pitchFamily="18" charset="0"/>
                          <a:ea typeface="Times New Roman"/>
                          <a:cs typeface="Times New Roman"/>
                        </a:rPr>
                        <a:t>Transportation</a:t>
                      </a:r>
                      <a:endParaRPr lang="en-US" sz="2000">
                        <a:effectLst/>
                        <a:latin typeface="Georgia" pitchFamily="18" charset="0"/>
                      </a:endParaRPr>
                    </a:p>
                  </a:txBody>
                  <a:tcPr marL="47625" marR="47625" marT="47625" marB="47625">
                    <a:lnL>
                      <a:noFill/>
                    </a:lnL>
                    <a:lnR>
                      <a:noFill/>
                    </a:lnR>
                    <a:lnT>
                      <a:noFill/>
                    </a:lnT>
                    <a:lnB>
                      <a:noFill/>
                    </a:lnB>
                  </a:tcPr>
                </a:tc>
                <a:tc>
                  <a:txBody>
                    <a:bodyPr/>
                    <a:lstStyle/>
                    <a:p>
                      <a:pPr marL="0" marR="0" algn="ctr">
                        <a:spcBef>
                          <a:spcPts val="0"/>
                        </a:spcBef>
                        <a:spcAft>
                          <a:spcPts val="0"/>
                        </a:spcAft>
                      </a:pPr>
                      <a:r>
                        <a:rPr lang="en-US" sz="2000">
                          <a:effectLst/>
                          <a:latin typeface="Georgia" pitchFamily="18" charset="0"/>
                          <a:ea typeface="Times New Roman"/>
                          <a:cs typeface="Times New Roman"/>
                        </a:rPr>
                        <a:t>Energy</a:t>
                      </a:r>
                      <a:endParaRPr lang="en-US" sz="2000">
                        <a:effectLst/>
                        <a:latin typeface="Georgia" pitchFamily="18" charset="0"/>
                      </a:endParaRPr>
                    </a:p>
                  </a:txBody>
                  <a:tcPr marL="47625" marR="47625" marT="47625" marB="47625">
                    <a:lnL>
                      <a:noFill/>
                    </a:lnL>
                    <a:lnR>
                      <a:noFill/>
                    </a:lnR>
                    <a:lnT>
                      <a:noFill/>
                    </a:lnT>
                    <a:lnB>
                      <a:noFill/>
                    </a:lnB>
                  </a:tcPr>
                </a:tc>
              </a:tr>
              <a:tr h="446315">
                <a:tc>
                  <a:txBody>
                    <a:bodyPr/>
                    <a:lstStyle/>
                    <a:p>
                      <a:pPr marL="0" marR="0" algn="ctr">
                        <a:spcBef>
                          <a:spcPts val="0"/>
                        </a:spcBef>
                        <a:spcAft>
                          <a:spcPts val="0"/>
                        </a:spcAft>
                      </a:pPr>
                      <a:r>
                        <a:rPr lang="en-US" sz="2000">
                          <a:effectLst/>
                          <a:latin typeface="Georgia" pitchFamily="18" charset="0"/>
                          <a:ea typeface="Times New Roman"/>
                          <a:cs typeface="Times New Roman"/>
                        </a:rPr>
                        <a:t>Hospitality</a:t>
                      </a:r>
                      <a:endParaRPr lang="en-US" sz="2000">
                        <a:effectLst/>
                        <a:latin typeface="Georgia" pitchFamily="18" charset="0"/>
                      </a:endParaRPr>
                    </a:p>
                  </a:txBody>
                  <a:tcPr marL="47625" marR="47625" marT="47625" marB="47625">
                    <a:lnL>
                      <a:noFill/>
                    </a:lnL>
                    <a:lnR>
                      <a:noFill/>
                    </a:lnR>
                    <a:lnT>
                      <a:noFill/>
                    </a:lnT>
                    <a:lnB>
                      <a:noFill/>
                    </a:lnB>
                  </a:tcPr>
                </a:tc>
                <a:tc>
                  <a:txBody>
                    <a:bodyPr/>
                    <a:lstStyle/>
                    <a:p>
                      <a:pPr marL="0" marR="0" algn="ctr">
                        <a:spcBef>
                          <a:spcPts val="0"/>
                        </a:spcBef>
                        <a:spcAft>
                          <a:spcPts val="0"/>
                        </a:spcAft>
                      </a:pPr>
                      <a:r>
                        <a:rPr lang="en-US" sz="2000" dirty="0">
                          <a:effectLst/>
                          <a:latin typeface="Georgia" pitchFamily="18" charset="0"/>
                          <a:ea typeface="Times New Roman"/>
                          <a:cs typeface="Times New Roman"/>
                        </a:rPr>
                        <a:t>Media/entertainment</a:t>
                      </a:r>
                      <a:endParaRPr lang="en-US" sz="2000" dirty="0">
                        <a:effectLst/>
                        <a:latin typeface="Georgia" pitchFamily="18" charset="0"/>
                      </a:endParaRPr>
                    </a:p>
                  </a:txBody>
                  <a:tcPr marL="47625" marR="47625" marT="47625" marB="47625">
                    <a:lnL>
                      <a:noFill/>
                    </a:lnL>
                    <a:lnR>
                      <a:noFill/>
                    </a:lnR>
                    <a:lnT>
                      <a:noFill/>
                    </a:lnT>
                    <a:lnB>
                      <a:noFill/>
                    </a:lnB>
                  </a:tcPr>
                </a:tc>
              </a:tr>
            </a:tbl>
          </a:graphicData>
        </a:graphic>
      </p:graphicFrame>
      <p:sp>
        <p:nvSpPr>
          <p:cNvPr id="6" name="Rectangle 1"/>
          <p:cNvSpPr>
            <a:spLocks noChangeArrowheads="1"/>
          </p:cNvSpPr>
          <p:nvPr/>
        </p:nvSpPr>
        <p:spPr bwMode="auto">
          <a:xfrm>
            <a:off x="533400" y="5029200"/>
            <a:ext cx="815340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0" lang="en-US" sz="1600" b="0" i="0" u="none" strike="noStrike" cap="none" normalizeH="0" baseline="0" dirty="0" smtClean="0">
                <a:ln>
                  <a:noFill/>
                </a:ln>
                <a:solidFill>
                  <a:schemeClr val="tx1"/>
                </a:solidFill>
                <a:effectLst/>
                <a:latin typeface="Georgia" pitchFamily="18" charset="0"/>
                <a:ea typeface="Times New Roman" pitchFamily="18" charset="0"/>
                <a:cs typeface="Times New Roman" pitchFamily="18" charset="0"/>
              </a:rPr>
              <a:t>“Consider that every one of these key industries relies entirely on its own ecosystems of suppliers, partners, and customers…the geographic diversity of these elements, the </a:t>
            </a:r>
            <a:r>
              <a:rPr kumimoji="0" lang="en-US" b="1" i="0" u="none" strike="noStrike" cap="none" normalizeH="0" baseline="0" dirty="0" smtClean="0">
                <a:ln>
                  <a:noFill/>
                </a:ln>
                <a:solidFill>
                  <a:srgbClr val="C00000"/>
                </a:solidFill>
                <a:effectLst/>
                <a:latin typeface="Georgia" pitchFamily="18" charset="0"/>
                <a:ea typeface="Times New Roman" pitchFamily="18" charset="0"/>
                <a:cs typeface="Times New Roman" pitchFamily="18" charset="0"/>
              </a:rPr>
              <a:t>essential nature of wireless mobility </a:t>
            </a:r>
            <a:r>
              <a:rPr kumimoji="0" lang="en-US" sz="1600" b="0" i="0" u="none" strike="noStrike" cap="none" normalizeH="0" baseline="0" dirty="0" smtClean="0">
                <a:ln>
                  <a:noFill/>
                </a:ln>
                <a:solidFill>
                  <a:schemeClr val="tx1"/>
                </a:solidFill>
                <a:effectLst/>
                <a:latin typeface="Georgia" pitchFamily="18" charset="0"/>
                <a:ea typeface="Times New Roman" pitchFamily="18" charset="0"/>
                <a:cs typeface="Times New Roman" pitchFamily="18" charset="0"/>
              </a:rPr>
              <a:t>is apparent.” </a:t>
            </a:r>
            <a:r>
              <a:rPr kumimoji="0" lang="en-US" sz="800" b="1" i="0" u="none" strike="noStrike" cap="none" normalizeH="0" baseline="0" dirty="0" smtClean="0">
                <a:ln>
                  <a:noFill/>
                </a:ln>
                <a:solidFill>
                  <a:schemeClr val="tx1"/>
                </a:solidFill>
                <a:effectLst/>
                <a:latin typeface="Tahoma" pitchFamily="34" charset="0"/>
                <a:cs typeface="Tahoma" pitchFamily="34" charset="0"/>
              </a:rPr>
              <a:t>Wireless Mobility: The Why of Wireless, McGraw-Hill, 2010</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TextBox 8"/>
          <p:cNvSpPr txBox="1"/>
          <p:nvPr/>
        </p:nvSpPr>
        <p:spPr>
          <a:xfrm>
            <a:off x="1338035" y="304800"/>
            <a:ext cx="6514925" cy="769441"/>
          </a:xfrm>
          <a:prstGeom prst="rect">
            <a:avLst/>
          </a:prstGeom>
          <a:noFill/>
        </p:spPr>
        <p:txBody>
          <a:bodyPr wrap="none" rtlCol="0">
            <a:spAutoFit/>
          </a:bodyPr>
          <a:lstStyle/>
          <a:p>
            <a:r>
              <a:rPr lang="en-US" sz="4400" b="1" dirty="0" smtClean="0">
                <a:latin typeface="Georgia" pitchFamily="18" charset="0"/>
              </a:rPr>
              <a:t>Is Utah Ready for 4G?</a:t>
            </a:r>
            <a:endParaRPr lang="en-US" sz="4400" b="1" dirty="0">
              <a:latin typeface="Georgia" pitchFamily="18" charset="0"/>
            </a:endParaRPr>
          </a:p>
        </p:txBody>
      </p:sp>
    </p:spTree>
    <p:extLst>
      <p:ext uri="{BB962C8B-B14F-4D97-AF65-F5344CB8AC3E}">
        <p14:creationId xmlns:p14="http://schemas.microsoft.com/office/powerpoint/2010/main" val="377023088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255" y="626852"/>
            <a:ext cx="3606192" cy="2704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6479" y="3657600"/>
            <a:ext cx="3619132" cy="2714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315" y="3657599"/>
            <a:ext cx="3619132" cy="271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6479" y="598947"/>
            <a:ext cx="3619132" cy="271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72000" y="137282"/>
            <a:ext cx="4469921"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Allred wireless database supplants incomplete  municipal site records, poor legacy files and lost “institutional memories”</a:t>
            </a:r>
            <a:endParaRPr lang="en-US" dirty="0"/>
          </a:p>
        </p:txBody>
      </p:sp>
    </p:spTree>
    <p:extLst>
      <p:ext uri="{BB962C8B-B14F-4D97-AF65-F5344CB8AC3E}">
        <p14:creationId xmlns:p14="http://schemas.microsoft.com/office/powerpoint/2010/main" val="371150309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35258"/>
            <a:ext cx="60960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781800" y="533400"/>
            <a:ext cx="1371600"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Antenna height, equipment conflict for line-of-sight.</a:t>
            </a:r>
            <a:endParaRPr lang="en-US" dirty="0"/>
          </a:p>
        </p:txBody>
      </p:sp>
      <p:sp>
        <p:nvSpPr>
          <p:cNvPr id="3" name="TextBox 2"/>
          <p:cNvSpPr txBox="1"/>
          <p:nvPr/>
        </p:nvSpPr>
        <p:spPr>
          <a:xfrm>
            <a:off x="6553200" y="4267200"/>
            <a:ext cx="1828800"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Only 11% of </a:t>
            </a:r>
            <a:r>
              <a:rPr lang="en-US" dirty="0" smtClean="0"/>
              <a:t>available “slots</a:t>
            </a:r>
            <a:r>
              <a:rPr lang="en-US" dirty="0" smtClean="0"/>
              <a:t>” </a:t>
            </a:r>
            <a:r>
              <a:rPr lang="en-US" dirty="0" smtClean="0"/>
              <a:t>were above  elevation minimums.</a:t>
            </a:r>
            <a:endParaRPr lang="en-US" dirty="0"/>
          </a:p>
        </p:txBody>
      </p:sp>
    </p:spTree>
    <p:extLst>
      <p:ext uri="{BB962C8B-B14F-4D97-AF65-F5344CB8AC3E}">
        <p14:creationId xmlns:p14="http://schemas.microsoft.com/office/powerpoint/2010/main" val="86744665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5696843" cy="4669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743200"/>
            <a:ext cx="4389503"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903" y="558800"/>
            <a:ext cx="3581400" cy="1583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a:xfrm>
            <a:off x="228600" y="228600"/>
            <a:ext cx="6096000" cy="555095"/>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l"/>
            <a:r>
              <a:rPr lang="en-US" sz="1800" b="1" dirty="0" smtClean="0">
                <a:latin typeface="Georgia" pitchFamily="18" charset="0"/>
              </a:rPr>
              <a:t>Allred’s Project</a:t>
            </a:r>
            <a:endParaRPr lang="en-US" sz="1800" dirty="0">
              <a:latin typeface="Georgia" pitchFamily="18" charset="0"/>
            </a:endParaRPr>
          </a:p>
        </p:txBody>
      </p:sp>
    </p:spTree>
    <p:extLst>
      <p:ext uri="{BB962C8B-B14F-4D97-AF65-F5344CB8AC3E}">
        <p14:creationId xmlns:p14="http://schemas.microsoft.com/office/powerpoint/2010/main" val="291833578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7667" y="2106783"/>
            <a:ext cx="6464779" cy="4504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4724400" y="164772"/>
            <a:ext cx="4030134" cy="16764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smtClean="0">
                <a:solidFill>
                  <a:prstClr val="black"/>
                </a:solidFill>
                <a:latin typeface="Georgia" pitchFamily="18" charset="0"/>
              </a:rPr>
              <a:t>RED = No FIPS - </a:t>
            </a:r>
            <a:r>
              <a:rPr lang="en-US" sz="2000" b="1" dirty="0">
                <a:solidFill>
                  <a:prstClr val="black"/>
                </a:solidFill>
                <a:latin typeface="Georgia" pitchFamily="18" charset="0"/>
              </a:rPr>
              <a:t>15 digit ID#</a:t>
            </a:r>
          </a:p>
          <a:p>
            <a:pPr algn="l"/>
            <a:endParaRPr lang="en-US" sz="2000" b="1" dirty="0" smtClean="0">
              <a:solidFill>
                <a:prstClr val="black"/>
              </a:solidFill>
              <a:latin typeface="Georgia" pitchFamily="18" charset="0"/>
            </a:endParaRPr>
          </a:p>
          <a:p>
            <a:pPr algn="l"/>
            <a:r>
              <a:rPr lang="en-US" sz="2000" b="1" dirty="0" smtClean="0">
                <a:solidFill>
                  <a:prstClr val="black"/>
                </a:solidFill>
                <a:latin typeface="Georgia" pitchFamily="18" charset="0"/>
              </a:rPr>
              <a:t>14,935 Census Blocks in SL County – from downloaded data 7,238 = NULL</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499" y="152400"/>
            <a:ext cx="4407973"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97342" y="1600200"/>
            <a:ext cx="2203986" cy="313932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We worked around missing or unusable data – probably resolved since? Downloaded </a:t>
            </a:r>
            <a:r>
              <a:rPr lang="en-US" dirty="0"/>
              <a:t>data extracted </a:t>
            </a:r>
            <a:r>
              <a:rPr lang="en-US" dirty="0">
                <a:solidFill>
                  <a:schemeClr val="tx1"/>
                </a:solidFill>
              </a:rPr>
              <a:t>into</a:t>
            </a:r>
            <a:r>
              <a:rPr lang="en-US" dirty="0"/>
              <a:t> three text files </a:t>
            </a:r>
            <a:r>
              <a:rPr lang="en-US" dirty="0">
                <a:solidFill>
                  <a:schemeClr val="tx1"/>
                </a:solidFill>
              </a:rPr>
              <a:t>– at 2, 21, 122 </a:t>
            </a:r>
            <a:r>
              <a:rPr lang="en-US" dirty="0" err="1">
                <a:solidFill>
                  <a:schemeClr val="tx1"/>
                </a:solidFill>
              </a:rPr>
              <a:t>mb</a:t>
            </a:r>
            <a:r>
              <a:rPr lang="en-US" dirty="0">
                <a:solidFill>
                  <a:schemeClr val="tx1"/>
                </a:solidFill>
              </a:rPr>
              <a:t> in size – </a:t>
            </a:r>
            <a:r>
              <a:rPr lang="en-US" b="1" i="1" dirty="0">
                <a:solidFill>
                  <a:schemeClr val="tx1"/>
                </a:solidFill>
              </a:rPr>
              <a:t>wireless </a:t>
            </a:r>
            <a:r>
              <a:rPr lang="en-US" b="1" i="1" dirty="0" smtClean="0">
                <a:solidFill>
                  <a:schemeClr val="tx1"/>
                </a:solidFill>
              </a:rPr>
              <a:t>data was </a:t>
            </a:r>
            <a:r>
              <a:rPr lang="en-US" b="1" i="1" dirty="0">
                <a:solidFill>
                  <a:schemeClr val="tx1"/>
                </a:solidFill>
              </a:rPr>
              <a:t>about 75 percent of the data volume</a:t>
            </a:r>
            <a:r>
              <a:rPr lang="en-US" dirty="0">
                <a:solidFill>
                  <a:schemeClr val="tx1"/>
                </a:solidFill>
              </a:rPr>
              <a:t>. </a:t>
            </a:r>
          </a:p>
        </p:txBody>
      </p:sp>
    </p:spTree>
    <p:extLst>
      <p:ext uri="{BB962C8B-B14F-4D97-AF65-F5344CB8AC3E}">
        <p14:creationId xmlns:p14="http://schemas.microsoft.com/office/powerpoint/2010/main" val="96408510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3581400" cy="9906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r>
              <a:rPr lang="en-US" sz="2400" b="1" dirty="0" smtClean="0">
                <a:latin typeface="Georgia" pitchFamily="18" charset="0"/>
              </a:rPr>
              <a:t>2000 Census Data</a:t>
            </a:r>
            <a:endParaRPr lang="en-US" sz="2400" dirty="0">
              <a:latin typeface="Georgia" pitchFamily="18" charset="0"/>
            </a:endParaRPr>
          </a:p>
        </p:txBody>
      </p:sp>
      <p:pic>
        <p:nvPicPr>
          <p:cNvPr id="317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770616"/>
            <a:ext cx="4343400" cy="3015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52600"/>
            <a:ext cx="4343400" cy="3051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5029200" y="753533"/>
            <a:ext cx="3581400" cy="9906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latin typeface="Georgia" pitchFamily="18" charset="0"/>
              </a:rPr>
              <a:t>2010 Census Data</a:t>
            </a:r>
            <a:endParaRPr lang="en-US" sz="2400" dirty="0">
              <a:latin typeface="Georgia" pitchFamily="18" charset="0"/>
            </a:endParaRPr>
          </a:p>
        </p:txBody>
      </p:sp>
      <p:sp>
        <p:nvSpPr>
          <p:cNvPr id="8" name="Title 1"/>
          <p:cNvSpPr txBox="1">
            <a:spLocks/>
          </p:cNvSpPr>
          <p:nvPr/>
        </p:nvSpPr>
        <p:spPr>
          <a:xfrm>
            <a:off x="1634067" y="-304800"/>
            <a:ext cx="6019800" cy="19812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latin typeface="Georgia" pitchFamily="18" charset="0"/>
              </a:rPr>
              <a:t>GIS </a:t>
            </a:r>
            <a:r>
              <a:rPr lang="en-US" sz="2800" b="1" dirty="0" err="1" smtClean="0">
                <a:latin typeface="Georgia" pitchFamily="18" charset="0"/>
              </a:rPr>
              <a:t>mapbuilding</a:t>
            </a:r>
            <a:r>
              <a:rPr lang="en-US" sz="2800" b="1" dirty="0" smtClean="0">
                <a:latin typeface="Georgia" pitchFamily="18" charset="0"/>
              </a:rPr>
              <a:t> issue:</a:t>
            </a:r>
          </a:p>
        </p:txBody>
      </p:sp>
      <p:sp>
        <p:nvSpPr>
          <p:cNvPr id="9" name="Title 1"/>
          <p:cNvSpPr txBox="1">
            <a:spLocks/>
          </p:cNvSpPr>
          <p:nvPr/>
        </p:nvSpPr>
        <p:spPr>
          <a:xfrm>
            <a:off x="3124200" y="4804409"/>
            <a:ext cx="2362200" cy="159639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dirty="0" smtClean="0">
                <a:latin typeface="Georgia" pitchFamily="18" charset="0"/>
              </a:rPr>
              <a:t>Data resources should </a:t>
            </a:r>
          </a:p>
          <a:p>
            <a:r>
              <a:rPr lang="en-US" sz="1400" b="1" dirty="0" smtClean="0">
                <a:latin typeface="Georgia" pitchFamily="18" charset="0"/>
              </a:rPr>
              <a:t>be regarded with care</a:t>
            </a:r>
            <a:endParaRPr lang="en-US" sz="1400" dirty="0">
              <a:latin typeface="Georgia" pitchFamily="18" charset="0"/>
            </a:endParaRPr>
          </a:p>
        </p:txBody>
      </p:sp>
      <p:cxnSp>
        <p:nvCxnSpPr>
          <p:cNvPr id="4" name="Straight Arrow Connector 3"/>
          <p:cNvCxnSpPr/>
          <p:nvPr/>
        </p:nvCxnSpPr>
        <p:spPr>
          <a:xfrm flipH="1" flipV="1">
            <a:off x="2209800" y="2590800"/>
            <a:ext cx="1066800" cy="2743200"/>
          </a:xfrm>
          <a:prstGeom prst="straightConnector1">
            <a:avLst/>
          </a:prstGeom>
          <a:ln w="41275">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116029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4267200" cy="868362"/>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gn="l"/>
            <a:r>
              <a:rPr lang="en-US" sz="2400" b="1" dirty="0" smtClean="0">
                <a:latin typeface="Georgia" pitchFamily="18" charset="0"/>
              </a:rPr>
              <a:t>Tower Analysis Process</a:t>
            </a:r>
            <a:endParaRPr lang="en-US" sz="2400" dirty="0">
              <a:latin typeface="Georgia" pitchFamily="18" charset="0"/>
            </a:endParaRPr>
          </a:p>
        </p:txBody>
      </p:sp>
      <p:pic>
        <p:nvPicPr>
          <p:cNvPr id="327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9942" y="1219200"/>
            <a:ext cx="5943599" cy="4519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152400" y="1295399"/>
            <a:ext cx="2438400" cy="236220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latin typeface="Georgia" pitchFamily="18" charset="0"/>
              </a:rPr>
              <a:t>Inputs:</a:t>
            </a:r>
          </a:p>
          <a:p>
            <a:pPr algn="l"/>
            <a:endParaRPr lang="en-US" sz="2400" b="1" dirty="0" smtClean="0">
              <a:latin typeface="Georgia" pitchFamily="18" charset="0"/>
            </a:endParaRPr>
          </a:p>
          <a:p>
            <a:pPr marL="285750" indent="-285750" algn="l">
              <a:buFontTx/>
              <a:buChar char="-"/>
            </a:pPr>
            <a:r>
              <a:rPr lang="en-US" sz="1800" b="1" dirty="0" smtClean="0">
                <a:latin typeface="Georgia" pitchFamily="18" charset="0"/>
              </a:rPr>
              <a:t>Tower x, y, z – NAIP</a:t>
            </a:r>
          </a:p>
          <a:p>
            <a:pPr marL="285750" indent="-285750" algn="l">
              <a:buFontTx/>
              <a:buChar char="-"/>
            </a:pPr>
            <a:r>
              <a:rPr lang="en-US" sz="1800" b="1" dirty="0" smtClean="0">
                <a:latin typeface="Georgia" pitchFamily="18" charset="0"/>
              </a:rPr>
              <a:t>Industry decay </a:t>
            </a:r>
            <a:r>
              <a:rPr lang="en-US" sz="1800" b="1" dirty="0" err="1" smtClean="0">
                <a:latin typeface="Georgia" pitchFamily="18" charset="0"/>
              </a:rPr>
              <a:t>stds</a:t>
            </a:r>
            <a:r>
              <a:rPr lang="en-US" sz="1800" b="1" dirty="0" smtClean="0">
                <a:latin typeface="Georgia" pitchFamily="18" charset="0"/>
              </a:rPr>
              <a:t> meter buffer rings (dissolve function replicates handoffs)</a:t>
            </a:r>
          </a:p>
          <a:p>
            <a:pPr marL="285750" indent="-285750" algn="l">
              <a:buFontTx/>
              <a:buChar char="-"/>
            </a:pPr>
            <a:r>
              <a:rPr lang="en-US" sz="1800" b="1" dirty="0" smtClean="0">
                <a:latin typeface="Georgia" pitchFamily="18" charset="0"/>
              </a:rPr>
              <a:t>2 meter </a:t>
            </a:r>
            <a:r>
              <a:rPr lang="en-US" sz="1800" b="1" dirty="0" err="1" smtClean="0">
                <a:latin typeface="Georgia" pitchFamily="18" charset="0"/>
              </a:rPr>
              <a:t>LiDAR</a:t>
            </a:r>
            <a:r>
              <a:rPr lang="en-US" sz="1800" b="1" dirty="0" smtClean="0">
                <a:latin typeface="Georgia" pitchFamily="18" charset="0"/>
              </a:rPr>
              <a:t> – bare earth.</a:t>
            </a:r>
            <a:endParaRPr lang="en-US" sz="1800" dirty="0">
              <a:latin typeface="Georgia" pitchFamily="18" charset="0"/>
            </a:endParaRPr>
          </a:p>
        </p:txBody>
      </p:sp>
      <p:pic>
        <p:nvPicPr>
          <p:cNvPr id="3277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657601"/>
            <a:ext cx="4123743" cy="2702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958799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0" y="457200"/>
            <a:ext cx="6172200" cy="601647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52400" y="838200"/>
            <a:ext cx="2895600" cy="4783667"/>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pPr algn="l"/>
            <a:r>
              <a:rPr lang="en-US" sz="2000" dirty="0" smtClean="0">
                <a:latin typeface="Georgia" pitchFamily="18" charset="0"/>
              </a:rPr>
              <a:t>Playing with the data, searching for relationships, testing alternatives based on common framework wireless industry standards</a:t>
            </a:r>
            <a:br>
              <a:rPr lang="en-US" sz="2000" dirty="0" smtClean="0">
                <a:latin typeface="Georgia" pitchFamily="18" charset="0"/>
              </a:rPr>
            </a:br>
            <a:r>
              <a:rPr lang="en-US" sz="2000" dirty="0">
                <a:latin typeface="Georgia" pitchFamily="18" charset="0"/>
              </a:rPr>
              <a:t/>
            </a:r>
            <a:br>
              <a:rPr lang="en-US" sz="2000" dirty="0">
                <a:latin typeface="Georgia" pitchFamily="18" charset="0"/>
              </a:rPr>
            </a:br>
            <a:r>
              <a:rPr lang="en-US" sz="2000" dirty="0" smtClean="0">
                <a:latin typeface="Georgia" pitchFamily="18" charset="0"/>
              </a:rPr>
              <a:t>Intersect Tool in </a:t>
            </a:r>
            <a:r>
              <a:rPr lang="en-US" sz="2000" dirty="0" err="1" smtClean="0">
                <a:latin typeface="Georgia" pitchFamily="18" charset="0"/>
              </a:rPr>
              <a:t>ArcToolbox</a:t>
            </a:r>
            <a:r>
              <a:rPr lang="en-US" sz="2000" dirty="0" smtClean="0">
                <a:latin typeface="Georgia" pitchFamily="18" charset="0"/>
              </a:rPr>
              <a:t> was key</a:t>
            </a:r>
            <a:br>
              <a:rPr lang="en-US" sz="2000" dirty="0" smtClean="0">
                <a:latin typeface="Georgia" pitchFamily="18" charset="0"/>
              </a:rPr>
            </a:br>
            <a:r>
              <a:rPr lang="en-US" sz="2000" dirty="0">
                <a:latin typeface="Georgia" pitchFamily="18" charset="0"/>
              </a:rPr>
              <a:t/>
            </a:r>
            <a:br>
              <a:rPr lang="en-US" sz="2000" dirty="0">
                <a:latin typeface="Georgia" pitchFamily="18" charset="0"/>
              </a:rPr>
            </a:br>
            <a:r>
              <a:rPr lang="en-US" sz="2000" dirty="0" smtClean="0">
                <a:latin typeface="Georgia" pitchFamily="18" charset="0"/>
              </a:rPr>
              <a:t/>
            </a:r>
            <a:br>
              <a:rPr lang="en-US" sz="2000" dirty="0" smtClean="0">
                <a:latin typeface="Georgia" pitchFamily="18" charset="0"/>
              </a:rPr>
            </a:br>
            <a:r>
              <a:rPr lang="en-US" sz="2000" dirty="0">
                <a:latin typeface="Georgia" pitchFamily="18" charset="0"/>
              </a:rPr>
              <a:t/>
            </a:r>
            <a:br>
              <a:rPr lang="en-US" sz="2000" dirty="0">
                <a:latin typeface="Georgia" pitchFamily="18" charset="0"/>
              </a:rPr>
            </a:br>
            <a:r>
              <a:rPr lang="en-US" sz="1400" b="1" dirty="0" smtClean="0">
                <a:latin typeface="Georgia" pitchFamily="18" charset="0"/>
              </a:rPr>
              <a:t/>
            </a:r>
            <a:br>
              <a:rPr lang="en-US" sz="1400" b="1" dirty="0" smtClean="0">
                <a:latin typeface="Georgia" pitchFamily="18" charset="0"/>
              </a:rPr>
            </a:br>
            <a:r>
              <a:rPr lang="en-US" sz="1400" b="1" dirty="0">
                <a:latin typeface="Georgia" pitchFamily="18" charset="0"/>
              </a:rPr>
              <a:t/>
            </a:r>
            <a:br>
              <a:rPr lang="en-US" sz="1400" b="1" dirty="0">
                <a:latin typeface="Georgia" pitchFamily="18" charset="0"/>
              </a:rPr>
            </a:br>
            <a:r>
              <a:rPr lang="en-US" sz="1400" b="1" dirty="0" smtClean="0">
                <a:latin typeface="Georgia" pitchFamily="18" charset="0"/>
              </a:rPr>
              <a:t/>
            </a:r>
            <a:br>
              <a:rPr lang="en-US" sz="1400" b="1" dirty="0" smtClean="0">
                <a:latin typeface="Georgia" pitchFamily="18" charset="0"/>
              </a:rPr>
            </a:br>
            <a:r>
              <a:rPr lang="en-US" sz="1400" b="1" dirty="0">
                <a:latin typeface="Georgia" pitchFamily="18" charset="0"/>
              </a:rPr>
              <a:t/>
            </a:r>
            <a:br>
              <a:rPr lang="en-US" sz="1400" b="1" dirty="0">
                <a:latin typeface="Georgia" pitchFamily="18" charset="0"/>
              </a:rPr>
            </a:br>
            <a:r>
              <a:rPr lang="en-US" sz="1400" b="1" dirty="0" smtClean="0">
                <a:latin typeface="Georgia" pitchFamily="18" charset="0"/>
              </a:rPr>
              <a:t/>
            </a:r>
            <a:br>
              <a:rPr lang="en-US" sz="1400" b="1" dirty="0" smtClean="0">
                <a:latin typeface="Georgia" pitchFamily="18" charset="0"/>
              </a:rPr>
            </a:br>
            <a:r>
              <a:rPr lang="en-US" sz="1400" b="1" dirty="0" smtClean="0">
                <a:latin typeface="Georgia" pitchFamily="18" charset="0"/>
              </a:rPr>
              <a:t/>
            </a:r>
            <a:br>
              <a:rPr lang="en-US" sz="1400" b="1" dirty="0" smtClean="0">
                <a:latin typeface="Georgia" pitchFamily="18" charset="0"/>
              </a:rPr>
            </a:br>
            <a:r>
              <a:rPr lang="en-US" sz="1400" b="1" dirty="0">
                <a:latin typeface="Georgia" pitchFamily="18" charset="0"/>
              </a:rPr>
              <a:t/>
            </a:r>
            <a:br>
              <a:rPr lang="en-US" sz="1400" b="1" dirty="0">
                <a:latin typeface="Georgia" pitchFamily="18" charset="0"/>
              </a:rPr>
            </a:br>
            <a:endParaRPr lang="en-US" sz="1400" dirty="0">
              <a:latin typeface="Georgia" pitchFamily="18" charset="0"/>
            </a:endParaRPr>
          </a:p>
        </p:txBody>
      </p:sp>
      <p:cxnSp>
        <p:nvCxnSpPr>
          <p:cNvPr id="5" name="Straight Arrow Connector 4"/>
          <p:cNvCxnSpPr/>
          <p:nvPr/>
        </p:nvCxnSpPr>
        <p:spPr>
          <a:xfrm>
            <a:off x="7162800" y="1756299"/>
            <a:ext cx="495300" cy="411110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943600" y="762000"/>
            <a:ext cx="1714500"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Known wireless antenna sets in project area.</a:t>
            </a:r>
            <a:endParaRPr lang="en-US" dirty="0"/>
          </a:p>
        </p:txBody>
      </p:sp>
      <p:cxnSp>
        <p:nvCxnSpPr>
          <p:cNvPr id="8" name="Straight Arrow Connector 7"/>
          <p:cNvCxnSpPr/>
          <p:nvPr/>
        </p:nvCxnSpPr>
        <p:spPr>
          <a:xfrm flipH="1">
            <a:off x="3657600" y="1371600"/>
            <a:ext cx="2286001"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353300" y="1723430"/>
            <a:ext cx="609600" cy="1143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5791200" y="1756299"/>
            <a:ext cx="1143000" cy="273950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101590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971800"/>
            <a:ext cx="4648200" cy="2650067"/>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pPr algn="l"/>
            <a:r>
              <a:rPr lang="en-US" sz="2000" b="1" u="sng" dirty="0" smtClean="0">
                <a:latin typeface="Georgia" pitchFamily="18" charset="0"/>
              </a:rPr>
              <a:t>3D analysis</a:t>
            </a:r>
            <a:br>
              <a:rPr lang="en-US" sz="2000" b="1" u="sng" dirty="0" smtClean="0">
                <a:latin typeface="Georgia" pitchFamily="18" charset="0"/>
              </a:rPr>
            </a:br>
            <a:r>
              <a:rPr lang="en-US" sz="2400" b="1" dirty="0" smtClean="0">
                <a:latin typeface="Georgia" pitchFamily="18" charset="0"/>
              </a:rPr>
              <a:t/>
            </a:r>
            <a:br>
              <a:rPr lang="en-US" sz="2400" b="1" dirty="0" smtClean="0">
                <a:latin typeface="Georgia" pitchFamily="18" charset="0"/>
              </a:rPr>
            </a:br>
            <a:r>
              <a:rPr lang="en-US" sz="1800" b="1" dirty="0" err="1" smtClean="0">
                <a:latin typeface="Georgia" pitchFamily="18" charset="0"/>
              </a:rPr>
              <a:t>Viewshed</a:t>
            </a:r>
            <a:r>
              <a:rPr lang="en-US" sz="1800" b="1" dirty="0" smtClean="0">
                <a:latin typeface="Georgia" pitchFamily="18" charset="0"/>
              </a:rPr>
              <a:t> for two simulations using 2 meter bare-earth </a:t>
            </a:r>
            <a:r>
              <a:rPr lang="en-US" sz="1800" b="1" dirty="0" err="1" smtClean="0">
                <a:latin typeface="Georgia" pitchFamily="18" charset="0"/>
              </a:rPr>
              <a:t>LiDAR</a:t>
            </a:r>
            <a:r>
              <a:rPr lang="en-US" sz="1800" b="1" dirty="0" smtClean="0">
                <a:latin typeface="Georgia" pitchFamily="18" charset="0"/>
              </a:rPr>
              <a:t> data: </a:t>
            </a:r>
            <a:r>
              <a:rPr lang="en-US" sz="1400" b="1" dirty="0" smtClean="0">
                <a:latin typeface="Georgia" pitchFamily="18" charset="0"/>
              </a:rPr>
              <a:t/>
            </a:r>
            <a:br>
              <a:rPr lang="en-US" sz="1400" b="1" dirty="0" smtClean="0">
                <a:latin typeface="Georgia" pitchFamily="18" charset="0"/>
              </a:rPr>
            </a:br>
            <a:r>
              <a:rPr lang="en-US" sz="1400" b="1" dirty="0">
                <a:latin typeface="Georgia" pitchFamily="18" charset="0"/>
              </a:rPr>
              <a:t/>
            </a:r>
            <a:br>
              <a:rPr lang="en-US" sz="1400" b="1" dirty="0">
                <a:latin typeface="Georgia" pitchFamily="18" charset="0"/>
              </a:rPr>
            </a:br>
            <a:r>
              <a:rPr lang="en-US" sz="1400" b="1" dirty="0" smtClean="0">
                <a:latin typeface="Georgia" pitchFamily="18" charset="0"/>
              </a:rPr>
              <a:t>1. </a:t>
            </a:r>
            <a:r>
              <a:rPr lang="en-US" sz="1400" b="1" u="sng" dirty="0">
                <a:latin typeface="Georgia" pitchFamily="18" charset="0"/>
              </a:rPr>
              <a:t>M</a:t>
            </a:r>
            <a:r>
              <a:rPr lang="en-US" sz="1400" b="1" u="sng" dirty="0" smtClean="0">
                <a:latin typeface="Georgia" pitchFamily="18" charset="0"/>
              </a:rPr>
              <a:t>inus</a:t>
            </a:r>
            <a:r>
              <a:rPr lang="en-US" sz="1400" b="1" dirty="0" smtClean="0">
                <a:latin typeface="Georgia" pitchFamily="18" charset="0"/>
              </a:rPr>
              <a:t> eight meters to account for </a:t>
            </a:r>
            <a:r>
              <a:rPr lang="en-US" sz="1400" b="1" dirty="0">
                <a:latin typeface="Georgia" pitchFamily="18" charset="0"/>
              </a:rPr>
              <a:t>generalized suburban tree and building </a:t>
            </a:r>
            <a:r>
              <a:rPr lang="en-US" sz="1400" b="1" dirty="0" smtClean="0">
                <a:latin typeface="Georgia" pitchFamily="18" charset="0"/>
              </a:rPr>
              <a:t>heights – 15 cellular tower observer points</a:t>
            </a:r>
            <a:br>
              <a:rPr lang="en-US" sz="1400" b="1" dirty="0" smtClean="0">
                <a:latin typeface="Georgia" pitchFamily="18" charset="0"/>
              </a:rPr>
            </a:br>
            <a:r>
              <a:rPr lang="en-US" sz="1400" b="1" dirty="0" smtClean="0">
                <a:latin typeface="Georgia" pitchFamily="18" charset="0"/>
              </a:rPr>
              <a:t/>
            </a:r>
            <a:br>
              <a:rPr lang="en-US" sz="1400" b="1" dirty="0" smtClean="0">
                <a:latin typeface="Georgia" pitchFamily="18" charset="0"/>
              </a:rPr>
            </a:br>
            <a:r>
              <a:rPr lang="en-US" sz="1400" b="1" dirty="0" smtClean="0">
                <a:latin typeface="Georgia" pitchFamily="18" charset="0"/>
              </a:rPr>
              <a:t>2. </a:t>
            </a:r>
            <a:r>
              <a:rPr lang="en-US" sz="1400" b="1" u="sng" dirty="0">
                <a:latin typeface="Georgia" pitchFamily="18" charset="0"/>
              </a:rPr>
              <a:t>Plus</a:t>
            </a:r>
            <a:r>
              <a:rPr lang="en-US" sz="1400" b="1" dirty="0">
                <a:latin typeface="Georgia" pitchFamily="18" charset="0"/>
              </a:rPr>
              <a:t> eight meters to investigate </a:t>
            </a:r>
            <a:r>
              <a:rPr lang="en-US" sz="1400" b="1" dirty="0" smtClean="0">
                <a:latin typeface="Georgia" pitchFamily="18" charset="0"/>
              </a:rPr>
              <a:t>potential improvement </a:t>
            </a:r>
            <a:r>
              <a:rPr lang="en-US" sz="1400" b="1" dirty="0">
                <a:latin typeface="Georgia" pitchFamily="18" charset="0"/>
              </a:rPr>
              <a:t>in </a:t>
            </a:r>
            <a:r>
              <a:rPr lang="en-US" sz="1400" b="1" dirty="0" smtClean="0">
                <a:latin typeface="Georgia" pitchFamily="18" charset="0"/>
              </a:rPr>
              <a:t>line-of-sight results – 17 tower observer points (two added for improved coverage)</a:t>
            </a:r>
            <a:br>
              <a:rPr lang="en-US" sz="1400" b="1" dirty="0" smtClean="0">
                <a:latin typeface="Georgia" pitchFamily="18" charset="0"/>
              </a:rPr>
            </a:br>
            <a:r>
              <a:rPr lang="en-US" sz="1400" b="1" dirty="0">
                <a:latin typeface="Georgia" pitchFamily="18" charset="0"/>
              </a:rPr>
              <a:t/>
            </a:r>
            <a:br>
              <a:rPr lang="en-US" sz="1400" b="1" dirty="0">
                <a:latin typeface="Georgia" pitchFamily="18" charset="0"/>
              </a:rPr>
            </a:br>
            <a:r>
              <a:rPr lang="en-US" sz="1400" b="1" dirty="0" smtClean="0">
                <a:latin typeface="Georgia" pitchFamily="18" charset="0"/>
              </a:rPr>
              <a:t>Using 3D Analyst </a:t>
            </a:r>
            <a:r>
              <a:rPr lang="en-US" sz="1400" b="1" dirty="0" err="1" smtClean="0">
                <a:latin typeface="Georgia" pitchFamily="18" charset="0"/>
              </a:rPr>
              <a:t>calc’d</a:t>
            </a:r>
            <a:r>
              <a:rPr lang="en-US" sz="1400" b="1" dirty="0" smtClean="0">
                <a:latin typeface="Georgia" pitchFamily="18" charset="0"/>
              </a:rPr>
              <a:t> </a:t>
            </a:r>
            <a:r>
              <a:rPr lang="en-US" sz="1400" b="1" dirty="0" err="1" smtClean="0">
                <a:latin typeface="Georgia" pitchFamily="18" charset="0"/>
              </a:rPr>
              <a:t>viewsheds</a:t>
            </a:r>
            <a:r>
              <a:rPr lang="en-US" sz="1400" b="1" dirty="0" smtClean="0">
                <a:latin typeface="Georgia" pitchFamily="18" charset="0"/>
              </a:rPr>
              <a:t> for varying  height profiles </a:t>
            </a:r>
            <a:br>
              <a:rPr lang="en-US" sz="1400" b="1" dirty="0" smtClean="0">
                <a:latin typeface="Georgia" pitchFamily="18" charset="0"/>
              </a:rPr>
            </a:br>
            <a:r>
              <a:rPr lang="en-US" sz="1400" b="1" dirty="0">
                <a:latin typeface="Georgia" pitchFamily="18" charset="0"/>
              </a:rPr>
              <a:t/>
            </a:r>
            <a:br>
              <a:rPr lang="en-US" sz="1400" b="1" dirty="0">
                <a:latin typeface="Georgia" pitchFamily="18" charset="0"/>
              </a:rPr>
            </a:br>
            <a:r>
              <a:rPr lang="en-US" sz="1400" b="1" dirty="0" smtClean="0">
                <a:latin typeface="Georgia" pitchFamily="18" charset="0"/>
              </a:rPr>
              <a:t>Reclassified  into separate visible/non-visible layers</a:t>
            </a:r>
            <a:r>
              <a:rPr lang="en-US" sz="1400" b="1" dirty="0">
                <a:latin typeface="Georgia" pitchFamily="18" charset="0"/>
              </a:rPr>
              <a:t> </a:t>
            </a:r>
            <a:r>
              <a:rPr lang="en-US" sz="1400" b="1" dirty="0" smtClean="0">
                <a:latin typeface="Georgia" pitchFamily="18" charset="0"/>
              </a:rPr>
              <a:t>and converted into </a:t>
            </a:r>
            <a:r>
              <a:rPr lang="en-US" sz="1400" b="1" dirty="0">
                <a:latin typeface="Georgia" pitchFamily="18" charset="0"/>
              </a:rPr>
              <a:t>vector contours</a:t>
            </a:r>
            <a:r>
              <a:rPr lang="en-US" sz="1400" b="1" dirty="0" smtClean="0">
                <a:latin typeface="Georgia" pitchFamily="18" charset="0"/>
              </a:rPr>
              <a:t>.</a:t>
            </a:r>
            <a:br>
              <a:rPr lang="en-US" sz="1400" b="1" dirty="0" smtClean="0">
                <a:latin typeface="Georgia" pitchFamily="18" charset="0"/>
              </a:rPr>
            </a:br>
            <a:r>
              <a:rPr lang="en-US" sz="1400" b="1" dirty="0">
                <a:latin typeface="Georgia" pitchFamily="18" charset="0"/>
              </a:rPr>
              <a:t/>
            </a:r>
            <a:br>
              <a:rPr lang="en-US" sz="1400" b="1" dirty="0">
                <a:latin typeface="Georgia" pitchFamily="18" charset="0"/>
              </a:rPr>
            </a:br>
            <a:r>
              <a:rPr lang="en-US" sz="1400" b="1" dirty="0" err="1" smtClean="0">
                <a:latin typeface="Georgia" pitchFamily="18" charset="0"/>
              </a:rPr>
              <a:t>Viewshed</a:t>
            </a:r>
            <a:r>
              <a:rPr lang="en-US" sz="1400" b="1" dirty="0" smtClean="0">
                <a:latin typeface="Georgia" pitchFamily="18" charset="0"/>
              </a:rPr>
              <a:t>  for total visibility – Line of Sight for vantage point scenarios often requested by local planning committees;</a:t>
            </a:r>
            <a:br>
              <a:rPr lang="en-US" sz="1400" b="1" dirty="0" smtClean="0">
                <a:latin typeface="Georgia" pitchFamily="18" charset="0"/>
              </a:rPr>
            </a:br>
            <a:r>
              <a:rPr lang="en-US" sz="1400" b="1" dirty="0">
                <a:latin typeface="Georgia" pitchFamily="18" charset="0"/>
              </a:rPr>
              <a:t/>
            </a:r>
            <a:br>
              <a:rPr lang="en-US" sz="1400" b="1" dirty="0">
                <a:latin typeface="Georgia" pitchFamily="18" charset="0"/>
              </a:rPr>
            </a:br>
            <a:r>
              <a:rPr lang="en-US" sz="1400" b="1" dirty="0">
                <a:latin typeface="Georgia" pitchFamily="18" charset="0"/>
              </a:rPr>
              <a:t>P</a:t>
            </a:r>
            <a:r>
              <a:rPr lang="en-US" sz="1400" b="1" dirty="0" smtClean="0">
                <a:latin typeface="Georgia" pitchFamily="18" charset="0"/>
              </a:rPr>
              <a:t>hoto </a:t>
            </a:r>
            <a:r>
              <a:rPr lang="en-US" sz="1400" b="1" dirty="0" err="1" smtClean="0">
                <a:latin typeface="Georgia" pitchFamily="18" charset="0"/>
              </a:rPr>
              <a:t>sims</a:t>
            </a:r>
            <a:r>
              <a:rPr lang="en-US" sz="1400" b="1" dirty="0" smtClean="0">
                <a:latin typeface="Georgia" pitchFamily="18" charset="0"/>
              </a:rPr>
              <a:t> for visualization</a:t>
            </a:r>
            <a:br>
              <a:rPr lang="en-US" sz="1400" b="1" dirty="0" smtClean="0">
                <a:latin typeface="Georgia" pitchFamily="18" charset="0"/>
              </a:rPr>
            </a:br>
            <a:r>
              <a:rPr lang="en-US" sz="1400" b="1" dirty="0" smtClean="0">
                <a:latin typeface="Georgia" pitchFamily="18" charset="0"/>
              </a:rPr>
              <a:t> </a:t>
            </a:r>
            <a:br>
              <a:rPr lang="en-US" sz="1400" b="1" dirty="0" smtClean="0">
                <a:latin typeface="Georgia" pitchFamily="18" charset="0"/>
              </a:rPr>
            </a:br>
            <a:r>
              <a:rPr lang="en-US" sz="1400" b="1" dirty="0">
                <a:latin typeface="Georgia" pitchFamily="18" charset="0"/>
              </a:rPr>
              <a:t/>
            </a:r>
            <a:br>
              <a:rPr lang="en-US" sz="1400" b="1" dirty="0">
                <a:latin typeface="Georgia" pitchFamily="18" charset="0"/>
              </a:rPr>
            </a:br>
            <a:r>
              <a:rPr lang="en-US" sz="1400" b="1" dirty="0" smtClean="0">
                <a:latin typeface="Georgia" pitchFamily="18" charset="0"/>
              </a:rPr>
              <a:t/>
            </a:r>
            <a:br>
              <a:rPr lang="en-US" sz="1400" b="1" dirty="0" smtClean="0">
                <a:latin typeface="Georgia" pitchFamily="18" charset="0"/>
              </a:rPr>
            </a:br>
            <a:r>
              <a:rPr lang="en-US" sz="1400" b="1" dirty="0">
                <a:latin typeface="Georgia" pitchFamily="18" charset="0"/>
              </a:rPr>
              <a:t/>
            </a:r>
            <a:br>
              <a:rPr lang="en-US" sz="1400" b="1" dirty="0">
                <a:latin typeface="Georgia" pitchFamily="18" charset="0"/>
              </a:rPr>
            </a:br>
            <a:r>
              <a:rPr lang="en-US" sz="1400" b="1" dirty="0" smtClean="0">
                <a:latin typeface="Georgia" pitchFamily="18" charset="0"/>
              </a:rPr>
              <a:t/>
            </a:r>
            <a:br>
              <a:rPr lang="en-US" sz="1400" b="1" dirty="0" smtClean="0">
                <a:latin typeface="Georgia" pitchFamily="18" charset="0"/>
              </a:rPr>
            </a:br>
            <a:r>
              <a:rPr lang="en-US" sz="1400" b="1" dirty="0" smtClean="0">
                <a:latin typeface="Georgia" pitchFamily="18" charset="0"/>
              </a:rPr>
              <a:t/>
            </a:r>
            <a:br>
              <a:rPr lang="en-US" sz="1400" b="1" dirty="0" smtClean="0">
                <a:latin typeface="Georgia" pitchFamily="18" charset="0"/>
              </a:rPr>
            </a:br>
            <a:r>
              <a:rPr lang="en-US" sz="1400" b="1" dirty="0">
                <a:latin typeface="Georgia" pitchFamily="18" charset="0"/>
              </a:rPr>
              <a:t/>
            </a:r>
            <a:br>
              <a:rPr lang="en-US" sz="1400" b="1" dirty="0">
                <a:latin typeface="Georgia" pitchFamily="18" charset="0"/>
              </a:rPr>
            </a:br>
            <a:endParaRPr lang="en-US" sz="1400" dirty="0">
              <a:latin typeface="Georgia" pitchFamily="18" charset="0"/>
            </a:endParaRPr>
          </a:p>
        </p:txBody>
      </p:sp>
      <p:pic>
        <p:nvPicPr>
          <p:cNvPr id="3379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0" y="304800"/>
            <a:ext cx="3657600" cy="610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931959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438" y="1166529"/>
            <a:ext cx="8609258" cy="5644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76200" y="152400"/>
            <a:ext cx="3886200" cy="563033"/>
          </a:xfrm>
          <a:solidFill>
            <a:schemeClr val="bg1"/>
          </a:solidFill>
        </p:spPr>
        <p:txBody>
          <a:bodyPr>
            <a:normAutofit fontScale="90000"/>
          </a:bodyPr>
          <a:lstStyle/>
          <a:p>
            <a:pPr algn="l"/>
            <a:r>
              <a:rPr lang="en-US" sz="2400" b="1" dirty="0" err="1" smtClean="0">
                <a:solidFill>
                  <a:srgbClr val="C00000"/>
                </a:solidFill>
                <a:latin typeface="Georgia" pitchFamily="18" charset="0"/>
              </a:rPr>
              <a:t>LiDAR</a:t>
            </a:r>
            <a:r>
              <a:rPr lang="en-US" sz="2400" b="1" dirty="0" smtClean="0">
                <a:solidFill>
                  <a:srgbClr val="C00000"/>
                </a:solidFill>
                <a:latin typeface="Georgia" pitchFamily="18" charset="0"/>
              </a:rPr>
              <a:t> to contour to TIN</a:t>
            </a:r>
            <a:endParaRPr lang="en-US" sz="2400" dirty="0">
              <a:latin typeface="Georgia" pitchFamily="18" charset="0"/>
            </a:endParaRPr>
          </a:p>
        </p:txBody>
      </p:sp>
      <p:sp>
        <p:nvSpPr>
          <p:cNvPr id="8" name="Title 1"/>
          <p:cNvSpPr txBox="1">
            <a:spLocks/>
          </p:cNvSpPr>
          <p:nvPr/>
        </p:nvSpPr>
        <p:spPr>
          <a:xfrm>
            <a:off x="529166" y="2989791"/>
            <a:ext cx="2290233" cy="408517"/>
          </a:xfrm>
          <a:prstGeom prst="rect">
            <a:avLst/>
          </a:prstGeom>
          <a:solidFill>
            <a:schemeClr val="tx2">
              <a:lumMod val="60000"/>
              <a:lumOff val="40000"/>
              <a:alpha val="53000"/>
            </a:schemeClr>
          </a:solidFill>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smtClean="0">
                <a:solidFill>
                  <a:prstClr val="black"/>
                </a:solidFill>
                <a:latin typeface="Georgia" pitchFamily="18" charset="0"/>
              </a:rPr>
              <a:t>Existing wireless  sites</a:t>
            </a:r>
          </a:p>
        </p:txBody>
      </p:sp>
      <p:sp>
        <p:nvSpPr>
          <p:cNvPr id="9" name="Title 1"/>
          <p:cNvSpPr txBox="1">
            <a:spLocks/>
          </p:cNvSpPr>
          <p:nvPr/>
        </p:nvSpPr>
        <p:spPr>
          <a:xfrm>
            <a:off x="929640" y="5529943"/>
            <a:ext cx="2057400" cy="495300"/>
          </a:xfrm>
          <a:prstGeom prst="rect">
            <a:avLst/>
          </a:prstGeom>
          <a:solidFill>
            <a:schemeClr val="tx2">
              <a:lumMod val="60000"/>
              <a:lumOff val="40000"/>
              <a:alpha val="53000"/>
            </a:schemeClr>
          </a:solidFill>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smtClean="0">
                <a:solidFill>
                  <a:prstClr val="black"/>
                </a:solidFill>
                <a:latin typeface="Georgia" pitchFamily="18" charset="0"/>
              </a:rPr>
              <a:t>Re-digitize </a:t>
            </a:r>
            <a:r>
              <a:rPr lang="en-US" sz="2000" b="1" dirty="0" err="1" smtClean="0">
                <a:solidFill>
                  <a:prstClr val="black"/>
                </a:solidFill>
                <a:latin typeface="Georgia" pitchFamily="18" charset="0"/>
              </a:rPr>
              <a:t>LiDAR</a:t>
            </a:r>
            <a:r>
              <a:rPr lang="en-US" sz="2000" b="1" dirty="0" smtClean="0">
                <a:solidFill>
                  <a:prstClr val="black"/>
                </a:solidFill>
                <a:latin typeface="Georgia" pitchFamily="18" charset="0"/>
              </a:rPr>
              <a:t>- lost water tanks</a:t>
            </a:r>
          </a:p>
        </p:txBody>
      </p:sp>
      <p:sp>
        <p:nvSpPr>
          <p:cNvPr id="10" name="Title 1"/>
          <p:cNvSpPr txBox="1">
            <a:spLocks/>
          </p:cNvSpPr>
          <p:nvPr/>
        </p:nvSpPr>
        <p:spPr>
          <a:xfrm>
            <a:off x="5105400" y="1166529"/>
            <a:ext cx="3543300" cy="514350"/>
          </a:xfrm>
          <a:prstGeom prst="rect">
            <a:avLst/>
          </a:prstGeom>
          <a:solidFill>
            <a:schemeClr val="tx2">
              <a:lumMod val="60000"/>
              <a:lumOff val="40000"/>
              <a:alpha val="84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400" b="1" dirty="0" smtClean="0">
                <a:solidFill>
                  <a:prstClr val="black"/>
                </a:solidFill>
                <a:latin typeface="Georgia" pitchFamily="18" charset="0"/>
              </a:rPr>
              <a:t>Buildable envelop  as visible 3D space</a:t>
            </a:r>
          </a:p>
        </p:txBody>
      </p:sp>
      <p:cxnSp>
        <p:nvCxnSpPr>
          <p:cNvPr id="14" name="Straight Connector 13"/>
          <p:cNvCxnSpPr/>
          <p:nvPr/>
        </p:nvCxnSpPr>
        <p:spPr>
          <a:xfrm flipV="1">
            <a:off x="5105400" y="1680879"/>
            <a:ext cx="533400" cy="62142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2895600" y="2989791"/>
            <a:ext cx="1143000"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819399" y="3124200"/>
            <a:ext cx="1219201" cy="60960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2987040" y="5181600"/>
            <a:ext cx="2423160" cy="45720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229408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077200" cy="7620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gn="l"/>
            <a:r>
              <a:rPr lang="en-US" sz="2000" b="1" dirty="0" smtClean="0">
                <a:latin typeface="Georgia" pitchFamily="18" charset="0"/>
              </a:rPr>
              <a:t>On/Off vector data intersected with multi-ring buffer &amp; color symbolization to simulate signal decay.</a:t>
            </a:r>
            <a:endParaRPr lang="en-US" sz="2000" b="1" dirty="0">
              <a:latin typeface="Georgia" pitchFamily="18" charset="0"/>
            </a:endParaRP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066799"/>
            <a:ext cx="3488736" cy="5591175"/>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66800"/>
            <a:ext cx="3490369" cy="5591175"/>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1249884" y="1058332"/>
            <a:ext cx="2362200" cy="457200"/>
          </a:xfrm>
          <a:prstGeom prst="rect">
            <a:avLst/>
          </a:prstGeom>
          <a:solidFill>
            <a:schemeClr val="accent3">
              <a:lumMod val="60000"/>
              <a:lumOff val="40000"/>
              <a:alpha val="94000"/>
            </a:schemeClr>
          </a:solidFill>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smtClean="0">
                <a:latin typeface="Georgia" pitchFamily="18" charset="0"/>
              </a:rPr>
              <a:t>Line-of-sight visibility</a:t>
            </a:r>
            <a:endParaRPr lang="en-US" sz="1800" b="1" dirty="0">
              <a:latin typeface="Georgia" pitchFamily="18" charset="0"/>
            </a:endParaRPr>
          </a:p>
        </p:txBody>
      </p:sp>
      <p:sp>
        <p:nvSpPr>
          <p:cNvPr id="9" name="Title 1"/>
          <p:cNvSpPr txBox="1">
            <a:spLocks/>
          </p:cNvSpPr>
          <p:nvPr/>
        </p:nvSpPr>
        <p:spPr>
          <a:xfrm>
            <a:off x="5363868" y="1066799"/>
            <a:ext cx="2362200" cy="457200"/>
          </a:xfrm>
          <a:prstGeom prst="rect">
            <a:avLst/>
          </a:prstGeom>
          <a:solidFill>
            <a:schemeClr val="accent6">
              <a:lumMod val="60000"/>
              <a:lumOff val="40000"/>
              <a:alpha val="94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500" b="1" dirty="0" smtClean="0">
                <a:latin typeface="Georgia" pitchFamily="18" charset="0"/>
              </a:rPr>
              <a:t>Non-visible</a:t>
            </a:r>
            <a:endParaRPr lang="en-US" sz="1500" b="1" dirty="0">
              <a:latin typeface="Georgia" pitchFamily="18" charset="0"/>
            </a:endParaRPr>
          </a:p>
        </p:txBody>
      </p:sp>
      <p:pic>
        <p:nvPicPr>
          <p:cNvPr id="378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5029200"/>
            <a:ext cx="1874440" cy="1410144"/>
          </a:xfrm>
          <a:prstGeom prst="rect">
            <a:avLst/>
          </a:prstGeom>
          <a:noFill/>
          <a:ln>
            <a:noFill/>
          </a:ln>
          <a:effectLst>
            <a:outerShdw blurRad="50800" dist="38100" dir="8100000" algn="tr" rotWithShape="0">
              <a:prstClr val="black">
                <a:alpha val="40000"/>
              </a:prstClr>
            </a:outerShdw>
          </a:effectLst>
          <a:scene3d>
            <a:camera prst="perspectiveContrastingRightFacing"/>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2800" y="5029200"/>
            <a:ext cx="1874440" cy="1394249"/>
          </a:xfrm>
          <a:prstGeom prst="rect">
            <a:avLst/>
          </a:prstGeom>
          <a:noFill/>
          <a:ln>
            <a:noFill/>
          </a:ln>
          <a:effectLst>
            <a:outerShdw blurRad="50800" dist="38100" dir="8100000" algn="tr" rotWithShape="0">
              <a:prstClr val="black">
                <a:alpha val="40000"/>
              </a:prstClr>
            </a:outerShdw>
          </a:effectLst>
          <a:scene3d>
            <a:camera prst="perspectiveContrastingLeftFacing"/>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
          <p:cNvSpPr txBox="1">
            <a:spLocks/>
          </p:cNvSpPr>
          <p:nvPr/>
        </p:nvSpPr>
        <p:spPr>
          <a:xfrm>
            <a:off x="3429000" y="5812596"/>
            <a:ext cx="2076994" cy="633414"/>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smtClean="0">
                <a:latin typeface="Georgia" pitchFamily="18" charset="0"/>
              </a:rPr>
              <a:t>Intersect Tool</a:t>
            </a:r>
            <a:endParaRPr lang="en-US" sz="2000" b="1" dirty="0">
              <a:latin typeface="Georgia" pitchFamily="18" charset="0"/>
            </a:endParaRPr>
          </a:p>
        </p:txBody>
      </p:sp>
    </p:spTree>
    <p:extLst>
      <p:ext uri="{BB962C8B-B14F-4D97-AF65-F5344CB8AC3E}">
        <p14:creationId xmlns:p14="http://schemas.microsoft.com/office/powerpoint/2010/main" val="2087196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7800" y="1600200"/>
            <a:ext cx="6172200" cy="4555093"/>
          </a:xfrm>
          <a:prstGeom prst="rect">
            <a:avLst/>
          </a:prstGeom>
          <a:noFill/>
        </p:spPr>
        <p:txBody>
          <a:bodyPr wrap="square" rtlCol="0">
            <a:spAutoFit/>
          </a:bodyPr>
          <a:lstStyle/>
          <a:p>
            <a:pPr marL="342900" indent="-342900">
              <a:buFont typeface="Wingdings" pitchFamily="2" charset="2"/>
              <a:buChar char="§"/>
            </a:pPr>
            <a:r>
              <a:rPr lang="en-US" dirty="0" smtClean="0"/>
              <a:t>There is evidence  that public technology processes are not evolving </a:t>
            </a:r>
            <a:r>
              <a:rPr lang="en-US" b="1" i="1" dirty="0" smtClean="0"/>
              <a:t>at the same rate </a:t>
            </a:r>
            <a:r>
              <a:rPr lang="en-US" dirty="0" smtClean="0"/>
              <a:t>as citizen technology adoption.  </a:t>
            </a:r>
          </a:p>
          <a:p>
            <a:pPr marL="342900" indent="-342900">
              <a:buFont typeface="Wingdings" pitchFamily="2" charset="2"/>
              <a:buChar char="§"/>
            </a:pPr>
            <a:endParaRPr lang="en-US" dirty="0"/>
          </a:p>
          <a:p>
            <a:pPr marL="342900" indent="-342900">
              <a:buFont typeface="Wingdings" pitchFamily="2" charset="2"/>
              <a:buChar char="§"/>
            </a:pPr>
            <a:r>
              <a:rPr lang="en-US" dirty="0" smtClean="0"/>
              <a:t>The traditional mandate for local agencies and jurisdictions has been for stability, conservatism, predictability and homogeneity.  Invention and experimentation are sometimes rewarded, but not nearly as quickly as with business and consumer markets.</a:t>
            </a:r>
          </a:p>
          <a:p>
            <a:pPr marL="342900" indent="-342900">
              <a:buFont typeface="Wingdings" pitchFamily="2" charset="2"/>
              <a:buChar char="§"/>
            </a:pPr>
            <a:endParaRPr lang="en-US" dirty="0"/>
          </a:p>
          <a:p>
            <a:pPr marL="342900" indent="-342900">
              <a:buFont typeface="Wingdings" pitchFamily="2" charset="2"/>
              <a:buChar char="§"/>
            </a:pPr>
            <a:r>
              <a:rPr lang="en-US" dirty="0" smtClean="0"/>
              <a:t>Our wireless systems work, but will they work under stress that we see elsewhere in the world?  Will they work when we most need them?</a:t>
            </a:r>
          </a:p>
          <a:p>
            <a:pPr marL="342900" indent="-342900">
              <a:buFont typeface="Wingdings" pitchFamily="2" charset="2"/>
              <a:buChar char="§"/>
            </a:pPr>
            <a:endParaRPr lang="en-US" dirty="0" smtClean="0"/>
          </a:p>
          <a:p>
            <a:pPr marL="342900" indent="-342900">
              <a:buFont typeface="Wingdings" pitchFamily="2" charset="2"/>
              <a:buChar char="§"/>
            </a:pPr>
            <a:r>
              <a:rPr lang="en-US" dirty="0" smtClean="0"/>
              <a:t>GIS software, with integrative power and strong </a:t>
            </a:r>
            <a:r>
              <a:rPr lang="en-US" dirty="0" err="1" smtClean="0"/>
              <a:t>symbology</a:t>
            </a:r>
            <a:r>
              <a:rPr lang="en-US" dirty="0" smtClean="0"/>
              <a:t> tools addresses these issues.</a:t>
            </a:r>
          </a:p>
          <a:p>
            <a:pPr marL="342900" indent="-342900">
              <a:buFont typeface="Wingdings" pitchFamily="2" charset="2"/>
              <a:buChar char="§"/>
            </a:pPr>
            <a:endParaRPr lang="en-US" sz="2000" dirty="0"/>
          </a:p>
        </p:txBody>
      </p:sp>
      <p:sp>
        <p:nvSpPr>
          <p:cNvPr id="5" name="TextBox 4"/>
          <p:cNvSpPr txBox="1"/>
          <p:nvPr/>
        </p:nvSpPr>
        <p:spPr>
          <a:xfrm>
            <a:off x="457200" y="533400"/>
            <a:ext cx="8001000" cy="1200329"/>
          </a:xfrm>
          <a:prstGeom prst="rect">
            <a:avLst/>
          </a:prstGeom>
          <a:noFill/>
        </p:spPr>
        <p:txBody>
          <a:bodyPr wrap="square" rtlCol="0">
            <a:spAutoFit/>
          </a:bodyPr>
          <a:lstStyle/>
          <a:p>
            <a:pPr algn="ctr"/>
            <a:r>
              <a:rPr lang="en-US" sz="2400" dirty="0" smtClean="0">
                <a:solidFill>
                  <a:srgbClr val="C00000"/>
                </a:solidFill>
              </a:rPr>
              <a:t>GIS as a tool for visualizing wireless broadband </a:t>
            </a:r>
          </a:p>
          <a:p>
            <a:pPr algn="ctr"/>
            <a:r>
              <a:rPr lang="en-US" sz="2400" dirty="0" smtClean="0">
                <a:solidFill>
                  <a:srgbClr val="C00000"/>
                </a:solidFill>
              </a:rPr>
              <a:t>networks in support of UGI</a:t>
            </a:r>
          </a:p>
          <a:p>
            <a:pPr algn="ctr"/>
            <a:endParaRPr lang="en-US" sz="2400" dirty="0">
              <a:solidFill>
                <a:srgbClr val="C00000"/>
              </a:solidFill>
            </a:endParaRPr>
          </a:p>
        </p:txBody>
      </p:sp>
    </p:spTree>
    <p:extLst>
      <p:ext uri="{BB962C8B-B14F-4D97-AF65-F5344CB8AC3E}">
        <p14:creationId xmlns:p14="http://schemas.microsoft.com/office/powerpoint/2010/main" val="250954122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0866"/>
            <a:ext cx="4343400" cy="976285"/>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r>
              <a:rPr lang="en-US" sz="2400" b="1" dirty="0" smtClean="0">
                <a:latin typeface="Georgia" pitchFamily="18" charset="0"/>
              </a:rPr>
              <a:t>Combined visibility</a:t>
            </a:r>
            <a:br>
              <a:rPr lang="en-US" sz="2400" b="1" dirty="0" smtClean="0">
                <a:latin typeface="Georgia" pitchFamily="18" charset="0"/>
              </a:rPr>
            </a:br>
            <a:r>
              <a:rPr lang="en-US" sz="2400" b="1" dirty="0" smtClean="0">
                <a:latin typeface="Georgia" pitchFamily="18" charset="0"/>
              </a:rPr>
              <a:t> </a:t>
            </a:r>
            <a:r>
              <a:rPr lang="en-US" sz="1800" b="1" dirty="0" smtClean="0">
                <a:latin typeface="Georgia" pitchFamily="18" charset="0"/>
              </a:rPr>
              <a:t>(ramp cellular </a:t>
            </a:r>
            <a:r>
              <a:rPr lang="en-US" sz="1800" b="1" dirty="0" smtClean="0">
                <a:latin typeface="Georgia" pitchFamily="18" charset="0"/>
              </a:rPr>
              <a:t>tower heights in </a:t>
            </a:r>
            <a:r>
              <a:rPr lang="en-US" sz="1800" b="1" dirty="0" smtClean="0">
                <a:latin typeface="Georgia" pitchFamily="18" charset="0"/>
              </a:rPr>
              <a:t>meters AGL, with and without obstructions)</a:t>
            </a:r>
            <a:endParaRPr lang="en-US" sz="1800" dirty="0">
              <a:latin typeface="Georgia" pitchFamily="18" charset="0"/>
            </a:endParaRPr>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52400"/>
            <a:ext cx="4021306" cy="647793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705100"/>
            <a:ext cx="4519414" cy="3810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flipV="1">
            <a:off x="4748014" y="1524000"/>
            <a:ext cx="3176786" cy="1181100"/>
          </a:xfrm>
          <a:prstGeom prst="line">
            <a:avLst/>
          </a:prstGeom>
          <a:ln w="28575"/>
          <a:effectLst>
            <a:outerShdw blurRad="50800" dist="38100" dir="8100000" algn="tr"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cxnSp>
        <p:nvCxnSpPr>
          <p:cNvPr id="8" name="Straight Connector 7"/>
          <p:cNvCxnSpPr/>
          <p:nvPr/>
        </p:nvCxnSpPr>
        <p:spPr>
          <a:xfrm flipV="1">
            <a:off x="4748014" y="3581400"/>
            <a:ext cx="3329186" cy="2933700"/>
          </a:xfrm>
          <a:prstGeom prst="line">
            <a:avLst/>
          </a:prstGeom>
          <a:ln w="28575"/>
          <a:effectLst>
            <a:outerShdw blurRad="50800" dist="38100" dir="10800000" algn="r"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pic>
        <p:nvPicPr>
          <p:cNvPr id="3891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0" y="1447801"/>
            <a:ext cx="2274863" cy="1684732"/>
          </a:xfrm>
          <a:prstGeom prst="rect">
            <a:avLst/>
          </a:prstGeom>
          <a:noFill/>
          <a:ln>
            <a:noFill/>
          </a:ln>
          <a:effectLst>
            <a:outerShdw blurRad="50800" dist="38100" dir="2700000" algn="tl" rotWithShape="0">
              <a:prstClr val="black">
                <a:alpha val="40000"/>
              </a:prstClr>
            </a:outerShdw>
          </a:effectLst>
          <a:scene3d>
            <a:camera prst="perspectiveRigh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947914" y="3871436"/>
            <a:ext cx="1600200"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Zoom for site </a:t>
            </a:r>
          </a:p>
          <a:p>
            <a:r>
              <a:rPr lang="en-US" dirty="0" smtClean="0"/>
              <a:t>specifics versus network architecture</a:t>
            </a:r>
            <a:endParaRPr lang="en-US" dirty="0"/>
          </a:p>
        </p:txBody>
      </p:sp>
    </p:spTree>
    <p:extLst>
      <p:ext uri="{BB962C8B-B14F-4D97-AF65-F5344CB8AC3E}">
        <p14:creationId xmlns:p14="http://schemas.microsoft.com/office/powerpoint/2010/main" val="284931959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3949"/>
            <a:ext cx="9144000" cy="6858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257800" y="3124200"/>
            <a:ext cx="3715254" cy="1477328"/>
          </a:xfrm>
          <a:prstGeom prst="rect">
            <a:avLst/>
          </a:prstGeom>
          <a:solidFill>
            <a:schemeClr val="bg1"/>
          </a:solidFill>
        </p:spPr>
        <p:txBody>
          <a:bodyPr wrap="square" rtlCol="0">
            <a:spAutoFit/>
          </a:bodyPr>
          <a:lstStyle/>
          <a:p>
            <a:r>
              <a:rPr lang="en-US" dirty="0" smtClean="0"/>
              <a:t>Key </a:t>
            </a:r>
            <a:r>
              <a:rPr lang="en-US" dirty="0" err="1" smtClean="0"/>
              <a:t>idiosyncracy</a:t>
            </a:r>
            <a:r>
              <a:rPr lang="en-US" dirty="0" smtClean="0"/>
              <a:t> – signal can bend and penetrate buildings, but attenuates rapidly when combined with distance decay.  We successfully modeled this data intersection.</a:t>
            </a:r>
            <a:endParaRPr lang="en-US" dirty="0"/>
          </a:p>
        </p:txBody>
      </p:sp>
      <p:sp>
        <p:nvSpPr>
          <p:cNvPr id="11" name="TextBox 10"/>
          <p:cNvSpPr txBox="1"/>
          <p:nvPr/>
        </p:nvSpPr>
        <p:spPr>
          <a:xfrm>
            <a:off x="152400" y="5181600"/>
            <a:ext cx="3715254" cy="1477328"/>
          </a:xfrm>
          <a:prstGeom prst="rect">
            <a:avLst/>
          </a:prstGeom>
          <a:solidFill>
            <a:schemeClr val="bg1"/>
          </a:solidFill>
        </p:spPr>
        <p:txBody>
          <a:bodyPr wrap="square" rtlCol="0">
            <a:spAutoFit/>
          </a:bodyPr>
          <a:lstStyle/>
          <a:p>
            <a:r>
              <a:rPr lang="en-US" dirty="0"/>
              <a:t>We noticed patterns of how wireless antenna are installed on poles, the general inventory of available slots and then modeled those observations in </a:t>
            </a:r>
            <a:r>
              <a:rPr lang="en-US" dirty="0" err="1"/>
              <a:t>ArcMap</a:t>
            </a:r>
            <a:r>
              <a:rPr lang="en-US" dirty="0"/>
              <a:t>.</a:t>
            </a:r>
          </a:p>
        </p:txBody>
      </p:sp>
    </p:spTree>
    <p:extLst>
      <p:ext uri="{BB962C8B-B14F-4D97-AF65-F5344CB8AC3E}">
        <p14:creationId xmlns:p14="http://schemas.microsoft.com/office/powerpoint/2010/main" val="284931959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6839" y="4052388"/>
            <a:ext cx="4300104" cy="254000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3399" y="0"/>
            <a:ext cx="6010851" cy="6096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pPr algn="l"/>
            <a:r>
              <a:rPr lang="en-US" sz="2400" b="1" dirty="0" smtClean="0">
                <a:latin typeface="Georgia" pitchFamily="18" charset="0"/>
              </a:rPr>
              <a:t>Potential for Community Decision Tools</a:t>
            </a:r>
            <a:endParaRPr lang="en-US" sz="2400" dirty="0">
              <a:latin typeface="Georgia" pitchFamily="18" charset="0"/>
            </a:endParaRPr>
          </a:p>
        </p:txBody>
      </p:sp>
      <p:pic>
        <p:nvPicPr>
          <p:cNvPr id="399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146" y="644920"/>
            <a:ext cx="8548758" cy="351796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033758" y="958334"/>
            <a:ext cx="3715254"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000" dirty="0" smtClean="0"/>
              <a:t>“Red Balloon” Tests – often helpful for visualizing wireless options.</a:t>
            </a:r>
            <a:endParaRPr lang="en-US" sz="2000" dirty="0"/>
          </a:p>
        </p:txBody>
      </p:sp>
      <p:pic>
        <p:nvPicPr>
          <p:cNvPr id="3994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429000"/>
            <a:ext cx="3715254" cy="32766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52727" y="3581400"/>
            <a:ext cx="3124200" cy="738664"/>
          </a:xfrm>
          <a:prstGeom prst="rect">
            <a:avLst/>
          </a:prstGeom>
          <a:noFill/>
        </p:spPr>
        <p:txBody>
          <a:bodyPr wrap="square" rtlCol="0">
            <a:spAutoFit/>
          </a:bodyPr>
          <a:lstStyle/>
          <a:p>
            <a:r>
              <a:rPr lang="en-US" sz="1400" dirty="0" smtClean="0"/>
              <a:t>We had trouble integrating raster and vector, and GIS functionality is not universal across 3D and </a:t>
            </a:r>
            <a:r>
              <a:rPr lang="en-US" sz="1400" dirty="0" err="1" smtClean="0"/>
              <a:t>ArcScene</a:t>
            </a:r>
            <a:r>
              <a:rPr lang="en-US" sz="1400" dirty="0" smtClean="0"/>
              <a:t>.  </a:t>
            </a:r>
            <a:endParaRPr lang="en-US" sz="1400" dirty="0"/>
          </a:p>
        </p:txBody>
      </p:sp>
    </p:spTree>
    <p:extLst>
      <p:ext uri="{BB962C8B-B14F-4D97-AF65-F5344CB8AC3E}">
        <p14:creationId xmlns:p14="http://schemas.microsoft.com/office/powerpoint/2010/main" val="411654450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990600"/>
            <a:ext cx="5105400" cy="5263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1447800"/>
            <a:ext cx="2286000" cy="2031325"/>
          </a:xfrm>
          <a:prstGeom prst="rect">
            <a:avLst/>
          </a:prstGeom>
          <a:noFill/>
        </p:spPr>
        <p:txBody>
          <a:bodyPr wrap="square" rtlCol="0">
            <a:spAutoFit/>
          </a:bodyPr>
          <a:lstStyle/>
          <a:p>
            <a:pPr marL="285750" indent="-285750">
              <a:buFont typeface="Wingdings" pitchFamily="2" charset="2"/>
              <a:buChar char="§"/>
            </a:pPr>
            <a:r>
              <a:rPr lang="en-US" dirty="0" smtClean="0"/>
              <a:t>Integrate zoning and land patterns across jurisdictions</a:t>
            </a:r>
          </a:p>
          <a:p>
            <a:endParaRPr lang="en-US" dirty="0"/>
          </a:p>
          <a:p>
            <a:pPr marL="285750" indent="-285750">
              <a:buFont typeface="Wingdings" pitchFamily="2" charset="2"/>
              <a:buChar char="§"/>
            </a:pPr>
            <a:r>
              <a:rPr lang="en-US" dirty="0" smtClean="0"/>
              <a:t>Converting “dry” language text into visual terms</a:t>
            </a:r>
            <a:endParaRPr lang="en-US" dirty="0"/>
          </a:p>
        </p:txBody>
      </p:sp>
      <p:sp>
        <p:nvSpPr>
          <p:cNvPr id="3" name="TextBox 2"/>
          <p:cNvSpPr txBox="1"/>
          <p:nvPr/>
        </p:nvSpPr>
        <p:spPr>
          <a:xfrm>
            <a:off x="400594" y="3892731"/>
            <a:ext cx="1981200" cy="1477328"/>
          </a:xfrm>
          <a:prstGeom prst="rect">
            <a:avLst/>
          </a:prstGeom>
          <a:noFill/>
        </p:spPr>
        <p:txBody>
          <a:bodyPr wrap="square" rtlCol="0">
            <a:spAutoFit/>
          </a:bodyPr>
          <a:lstStyle/>
          <a:p>
            <a:pPr marL="285750" indent="-285750">
              <a:buFont typeface="Wingdings" pitchFamily="2" charset="2"/>
              <a:buChar char="§"/>
            </a:pPr>
            <a:r>
              <a:rPr lang="en-US" dirty="0" smtClean="0"/>
              <a:t>How well do neighborhood standards match network architecture?</a:t>
            </a:r>
            <a:endParaRPr lang="en-US" dirty="0"/>
          </a:p>
        </p:txBody>
      </p:sp>
    </p:spTree>
    <p:extLst>
      <p:ext uri="{BB962C8B-B14F-4D97-AF65-F5344CB8AC3E}">
        <p14:creationId xmlns:p14="http://schemas.microsoft.com/office/powerpoint/2010/main" val="422617177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1" y="152401"/>
            <a:ext cx="60198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705600" y="381000"/>
            <a:ext cx="1981200" cy="646331"/>
          </a:xfrm>
          <a:prstGeom prst="rect">
            <a:avLst/>
          </a:prstGeom>
          <a:noFill/>
        </p:spPr>
        <p:txBody>
          <a:bodyPr wrap="square" rtlCol="0">
            <a:spAutoFit/>
          </a:bodyPr>
          <a:lstStyle/>
          <a:p>
            <a:r>
              <a:rPr lang="en-US" dirty="0" smtClean="0"/>
              <a:t>Integrating land use with terrain</a:t>
            </a:r>
            <a:endParaRPr lang="en-US" dirty="0"/>
          </a:p>
        </p:txBody>
      </p:sp>
    </p:spTree>
    <p:extLst>
      <p:ext uri="{BB962C8B-B14F-4D97-AF65-F5344CB8AC3E}">
        <p14:creationId xmlns:p14="http://schemas.microsoft.com/office/powerpoint/2010/main" val="279379276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8610600" cy="611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14400" y="457200"/>
            <a:ext cx="769620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b="1" dirty="0" smtClean="0"/>
              <a:t>Rapid iteration modeling to evaluate selections based on intersections or unions of criteria: terrain, </a:t>
            </a:r>
            <a:r>
              <a:rPr lang="en-US" b="1" dirty="0" smtClean="0"/>
              <a:t>RF signal, land </a:t>
            </a:r>
            <a:r>
              <a:rPr lang="en-US" b="1" dirty="0" smtClean="0"/>
              <a:t>use </a:t>
            </a:r>
            <a:r>
              <a:rPr lang="en-US" b="1" dirty="0" smtClean="0"/>
              <a:t>controls, lease availability</a:t>
            </a:r>
            <a:endParaRPr lang="en-US" b="1" dirty="0"/>
          </a:p>
        </p:txBody>
      </p:sp>
      <p:cxnSp>
        <p:nvCxnSpPr>
          <p:cNvPr id="4" name="Straight Arrow Connector 3"/>
          <p:cNvCxnSpPr/>
          <p:nvPr/>
        </p:nvCxnSpPr>
        <p:spPr>
          <a:xfrm flipV="1">
            <a:off x="2133600" y="1981200"/>
            <a:ext cx="2743200" cy="13811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7239000" y="2438400"/>
            <a:ext cx="685800" cy="76200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rot="19977896">
            <a:off x="2048160" y="2253734"/>
            <a:ext cx="3100126" cy="369332"/>
          </a:xfrm>
          <a:prstGeom prst="rect">
            <a:avLst/>
          </a:prstGeom>
          <a:noFill/>
        </p:spPr>
        <p:txBody>
          <a:bodyPr wrap="square" rtlCol="0">
            <a:spAutoFit/>
          </a:bodyPr>
          <a:lstStyle/>
          <a:p>
            <a:r>
              <a:rPr lang="en-US" dirty="0" smtClean="0"/>
              <a:t>Site orientation to dead zones</a:t>
            </a:r>
            <a:endParaRPr lang="en-US" dirty="0"/>
          </a:p>
        </p:txBody>
      </p:sp>
    </p:spTree>
    <p:extLst>
      <p:ext uri="{BB962C8B-B14F-4D97-AF65-F5344CB8AC3E}">
        <p14:creationId xmlns:p14="http://schemas.microsoft.com/office/powerpoint/2010/main" val="101132920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1000"/>
            <a:ext cx="763905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38200" y="533400"/>
            <a:ext cx="2057400"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Buffer tool for variety of municipal regulatory reviews, directly comparable with both land use and zoning.</a:t>
            </a:r>
            <a:endParaRPr lang="en-US" dirty="0"/>
          </a:p>
        </p:txBody>
      </p:sp>
      <p:cxnSp>
        <p:nvCxnSpPr>
          <p:cNvPr id="4" name="Straight Arrow Connector 3"/>
          <p:cNvCxnSpPr/>
          <p:nvPr/>
        </p:nvCxnSpPr>
        <p:spPr>
          <a:xfrm flipV="1">
            <a:off x="378823" y="4648200"/>
            <a:ext cx="1145177"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81000" y="5334000"/>
            <a:ext cx="190500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Match to sensitive land uses</a:t>
            </a:r>
            <a:endParaRPr lang="en-US" dirty="0"/>
          </a:p>
        </p:txBody>
      </p:sp>
    </p:spTree>
    <p:extLst>
      <p:ext uri="{BB962C8B-B14F-4D97-AF65-F5344CB8AC3E}">
        <p14:creationId xmlns:p14="http://schemas.microsoft.com/office/powerpoint/2010/main" val="385912785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838200"/>
            <a:ext cx="6242050" cy="526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85800" y="1828800"/>
            <a:ext cx="1600200"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Integrate with existing query functions for public </a:t>
            </a:r>
            <a:r>
              <a:rPr lang="en-US" dirty="0" smtClean="0"/>
              <a:t>notice </a:t>
            </a:r>
            <a:r>
              <a:rPr lang="en-US" dirty="0"/>
              <a:t> </a:t>
            </a:r>
            <a:r>
              <a:rPr lang="en-US" dirty="0" smtClean="0"/>
              <a:t>mailings</a:t>
            </a:r>
            <a:r>
              <a:rPr lang="en-US" dirty="0" smtClean="0"/>
              <a:t>, </a:t>
            </a:r>
            <a:r>
              <a:rPr lang="en-US" dirty="0" smtClean="0"/>
              <a:t>etc.</a:t>
            </a:r>
            <a:endParaRPr lang="en-US" dirty="0"/>
          </a:p>
        </p:txBody>
      </p:sp>
    </p:spTree>
    <p:extLst>
      <p:ext uri="{BB962C8B-B14F-4D97-AF65-F5344CB8AC3E}">
        <p14:creationId xmlns:p14="http://schemas.microsoft.com/office/powerpoint/2010/main" val="193691330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7661275" cy="666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495800" y="381000"/>
            <a:ext cx="281940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Analysis of combined effect of multiple constraints.</a:t>
            </a:r>
            <a:endParaRPr lang="en-US" dirty="0"/>
          </a:p>
        </p:txBody>
      </p:sp>
    </p:spTree>
    <p:extLst>
      <p:ext uri="{BB962C8B-B14F-4D97-AF65-F5344CB8AC3E}">
        <p14:creationId xmlns:p14="http://schemas.microsoft.com/office/powerpoint/2010/main" val="215277038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600200"/>
            <a:ext cx="5991225" cy="427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304800" y="1828800"/>
            <a:ext cx="2438400" cy="2620962"/>
          </a:xfrm>
        </p:spPr>
        <p:txBody>
          <a:bodyPr>
            <a:noAutofit/>
          </a:bodyPr>
          <a:lstStyle/>
          <a:p>
            <a:r>
              <a:rPr lang="en-US" sz="2800" dirty="0" smtClean="0"/>
              <a:t>The confluence of all constraints can be made visible</a:t>
            </a:r>
            <a:endParaRPr lang="en-US" sz="2800" dirty="0"/>
          </a:p>
        </p:txBody>
      </p:sp>
    </p:spTree>
    <p:extLst>
      <p:ext uri="{BB962C8B-B14F-4D97-AF65-F5344CB8AC3E}">
        <p14:creationId xmlns:p14="http://schemas.microsoft.com/office/powerpoint/2010/main" val="42261717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1672</TotalTime>
  <Words>4202</Words>
  <Application>Microsoft Office PowerPoint</Application>
  <PresentationFormat>On-screen Show (4:3)</PresentationFormat>
  <Paragraphs>402</Paragraphs>
  <Slides>143</Slides>
  <Notes>1</Notes>
  <HiddenSlides>0</HiddenSlides>
  <MMClips>0</MMClips>
  <ScaleCrop>false</ScaleCrop>
  <HeadingPairs>
    <vt:vector size="4" baseType="variant">
      <vt:variant>
        <vt:lpstr>Theme</vt:lpstr>
      </vt:variant>
      <vt:variant>
        <vt:i4>20</vt:i4>
      </vt:variant>
      <vt:variant>
        <vt:lpstr>Slide Titles</vt:lpstr>
      </vt:variant>
      <vt:variant>
        <vt:i4>143</vt:i4>
      </vt:variant>
    </vt:vector>
  </HeadingPairs>
  <TitlesOfParts>
    <vt:vector size="163" baseType="lpstr">
      <vt:lpstr>Office Theme</vt:lpstr>
      <vt:lpstr>2_Office Theme</vt:lpstr>
      <vt:lpstr>4_Office Theme</vt:lpstr>
      <vt:lpstr>6_Office Theme</vt:lpstr>
      <vt:lpstr>7_Office Theme</vt:lpstr>
      <vt:lpstr>8_Office Theme</vt:lpstr>
      <vt:lpstr>9_Office Theme</vt:lpstr>
      <vt:lpstr>11_Office Theme</vt:lpstr>
      <vt:lpstr>12_Office Theme</vt:lpstr>
      <vt:lpstr>1_Office Theme</vt:lpstr>
      <vt:lpstr>14_Office Theme</vt:lpstr>
      <vt:lpstr>15_Office Theme</vt:lpstr>
      <vt:lpstr>16_Office Theme</vt:lpstr>
      <vt:lpstr>17_Office Theme</vt:lpstr>
      <vt:lpstr>18_Office Theme</vt:lpstr>
      <vt:lpstr>19_Office Theme</vt:lpstr>
      <vt:lpstr>3_Office Theme</vt:lpstr>
      <vt:lpstr>5_Office Theme</vt:lpstr>
      <vt:lpstr>10_Office Theme</vt:lpstr>
      <vt:lpstr>13_Office Theme</vt:lpstr>
      <vt:lpstr>Visualizing Geography Matters</vt:lpstr>
      <vt:lpstr>PowerPoint Presentation</vt:lpstr>
      <vt:lpstr>PowerPoint Presentation</vt:lpstr>
      <vt:lpstr>PowerPoint Presentation</vt:lpstr>
      <vt:lpstr>PowerPoint Presentation</vt:lpstr>
      <vt:lpstr>Forbes Magazine recently ranked Utah first in the nation for business, including criteria for technology, government efficiency and regulatory sensibility.</vt:lpstr>
      <vt:lpstr>Democracy 2.0: Down-Top VGI – UGI Mobile communication World-wide Web Invention &amp; innovation Crowd-sourcing Social Networking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Cisco Visual Networking Index:  Mobile Video Will Generate 66 Percent of Mobile Data Traffic by 2015</vt:lpstr>
      <vt:lpstr>Cisco Visual Networking Index:  Offload for dual-mode devices and femto-cells will increase in 1st world countries; decrease in 3rd world countries.</vt:lpstr>
      <vt:lpstr>PowerPoint Presentation</vt:lpstr>
      <vt:lpstr>PowerPoint Presentation</vt:lpstr>
      <vt:lpstr>PowerPoint Presentation</vt:lpstr>
      <vt:lpstr>Starbucks (closed outlets) Borders (out of business) Barnes &amp; Noble (?) McDonalds (pay to play)   </vt:lpstr>
      <vt:lpstr>Federal Telecommunications Act of 1996 barred health issues for non-ionizing radiation,  provoked immediate moratoria and the  emergence of a grand contradiction that persists today: Wireless infrastructure is regulated by how it looks more than how it works.  Communities regulate wireless – what if wireless rated them? </vt:lpstr>
      <vt:lpstr> What is 4G?    4th generation technology (perceptional and contextual) 256-768 kbps  (compare to “broadband” defined as transfer speeds at 1.5mb/sec or higher)  Analog VoiceDigitalData Packets (VoIP)  100 mbps to 1.0 gbps  (depending on mobility of target)  WiMax, LTE, MIMO, GSM, HSPA, HSPA+…is marketing ahead of deployment?  Deployed in Armenia, Sweden, Uzbekistan and several other countries  Can democracy 2.0 go as many-to-many if upload speeds are radically slower than download?</vt:lpstr>
      <vt:lpstr>PowerPoint Presentation</vt:lpstr>
      <vt:lpstr> “Is Utah Ready for 4G”  </vt:lpstr>
      <vt:lpstr> Key to mobility is wireless – keys to wireless are line-of-sight and proximity.  Issues:  - multi-path  - reflection  - atmospheric moisture  - vibration  - path geometry &amp; density  - transmitter power  - antenna direction &amp; height  - ground conductivity  - beam tilt  - earth curvature  - other attenuation   - neighborhood NIMBY--&gt;</vt:lpstr>
      <vt:lpstr>     Customers want MAGIC  Mobile multi-media  Any-time, anywhere Global mobility support Integrated wireless solutions and Customized personal service.”</vt:lpstr>
      <vt:lpstr>In 2010 20% of web traffic was streaming video</vt:lpstr>
      <vt:lpstr>Typical advertised coverage map by wireless carrier</vt:lpstr>
      <vt:lpstr>PowerPoint Presentation</vt:lpstr>
      <vt:lpstr>PowerPoint Presentation</vt:lpstr>
      <vt:lpstr>PowerPoint Presentation</vt:lpstr>
      <vt:lpstr>PowerPoint Presentation</vt:lpstr>
      <vt:lpstr>PowerPoint Presentation</vt:lpstr>
      <vt:lpstr>Possible widening percentage of  dropped calls before  the apparent deluge  of “high def” demand</vt:lpstr>
      <vt:lpstr>PowerPoint Presentation</vt:lpstr>
      <vt:lpstr>PowerPoint Presentation</vt:lpstr>
      <vt:lpstr>PowerPoint Presentation</vt:lpstr>
      <vt:lpstr>Specialized RF signal meters supplant clumsy use of  cell phone bars.  Tech Web traffic includes Twit ™ news on iPod antenna/display controversy).    How well does the “active cell update indicator” on smart phones anticipate dropped calls?</vt:lpstr>
      <vt:lpstr>PowerPoint Presentation</vt:lpstr>
      <vt:lpstr>PowerPoint Presentation</vt:lpstr>
      <vt:lpstr>PowerPoint Presentation</vt:lpstr>
      <vt:lpstr>PowerPoint Presentation</vt:lpstr>
      <vt:lpstr>GIS as a tool for Democracy 2.0</vt:lpstr>
      <vt:lpstr>PowerPoint Presentation</vt:lpstr>
      <vt:lpstr>PowerPoint Presentation</vt:lpstr>
      <vt:lpstr>PowerPoint Presentation</vt:lpstr>
      <vt:lpstr>The game of measuring speed.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Federal Version – “virga”?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Contour data calculated from 2m LiDAR with important lost features digitized back in. </vt:lpstr>
      <vt:lpstr>PowerPoint Presentation</vt:lpstr>
      <vt:lpstr>PowerPoint Presentation</vt:lpstr>
      <vt:lpstr>PowerPoint Presentation</vt:lpstr>
      <vt:lpstr>Allred’s Project</vt:lpstr>
      <vt:lpstr>PowerPoint Presentation</vt:lpstr>
      <vt:lpstr>2000 Census Data</vt:lpstr>
      <vt:lpstr>Tower Analysis Process</vt:lpstr>
      <vt:lpstr>Playing with the data, searching for relationships, testing alternatives based on common framework wireless industry standards  Intersect Tool in ArcToolbox was key           </vt:lpstr>
      <vt:lpstr>3D analysis  Viewshed for two simulations using 2 meter bare-earth LiDAR data:   1. Minus eight meters to account for generalized suburban tree and building heights – 15 cellular tower observer points  2. Plus eight meters to investigate potential improvement in line-of-sight results – 17 tower observer points (two added for improved coverage)  Using 3D Analyst calc’d viewsheds for varying  height profiles   Reclassified  into separate visible/non-visible layers and converted into vector contours.  Viewshed  for total visibility – Line of Sight for vantage point scenarios often requested by local planning committees;  Photo sims for visualization         </vt:lpstr>
      <vt:lpstr>LiDAR to contour to TIN</vt:lpstr>
      <vt:lpstr>On/Off vector data intersected with multi-ring buffer &amp; color symbolization to simulate signal decay.</vt:lpstr>
      <vt:lpstr>Combined visibility  (ramp cellular tower heights in meters AGL, with and without obstructions)</vt:lpstr>
      <vt:lpstr>PowerPoint Presentation</vt:lpstr>
      <vt:lpstr>Potential for Community Decision Tools</vt:lpstr>
      <vt:lpstr>PowerPoint Presentation</vt:lpstr>
      <vt:lpstr>PowerPoint Presentation</vt:lpstr>
      <vt:lpstr>PowerPoint Presentation</vt:lpstr>
      <vt:lpstr>PowerPoint Presentation</vt:lpstr>
      <vt:lpstr>PowerPoint Presentation</vt:lpstr>
      <vt:lpstr>PowerPoint Presentation</vt:lpstr>
      <vt:lpstr>The confluence of all constraints can be made visible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Local Land Use Planning Policy and Law</vt:lpstr>
      <vt:lpstr>PowerPoint Presentation</vt:lpstr>
      <vt:lpstr>PowerPoint Presentation</vt:lpstr>
      <vt:lpstr>PowerPoint Presentation</vt:lpstr>
      <vt:lpstr>PowerPoint Presentation</vt:lpstr>
      <vt:lpstr>PowerPoint Presentation</vt:lpstr>
      <vt:lpstr>PowerPoint Presentation</vt:lpstr>
      <vt:lpstr>Sample Ordinance Modifications</vt:lpstr>
      <vt:lpstr>PowerPoint Presentation</vt:lpstr>
      <vt:lpstr>  - Regulatory reform could have a multiplier effect on reducing some very costly aspects of networks: being held “hostage” by land owners for prime sites in markets that are more constrained than they appear.  - Consistency across jurisdictions in plan approval requirements can reduce business cost by bringing time-saving economies-of-scale in preparing and negotiating land use entitlements.  inherently, private companies do not want to reveal sensitive information about apparent business weakness in order to make an argument for business approval.  - inherently, buying shoes at a shoe story doesn’t depend on how many shoe stores are nearby – but for people buying wireless service, the network of service outlets is crucial.  This unique condition begs the question of regulating wireless using different tools.  GIS visualization could be one of those tools.  - desktop software and hardware can go a long way if umbrella organizations assist in development of “apps” and specifications for spatial modeling.  ESRI is moving in that direction on many other fronts, including utility networks that could easily include wireless.  </vt:lpstr>
      <vt:lpstr>Conclusions, con’t.</vt:lpstr>
      <vt:lpstr>Conclusions, con’t.</vt:lpstr>
      <vt:lpstr>A few observations about hardware and software</vt:lpstr>
      <vt:lpstr>PowerPoint Presentation</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dc:creator>
  <cp:lastModifiedBy>Jon</cp:lastModifiedBy>
  <cp:revision>214</cp:revision>
  <dcterms:created xsi:type="dcterms:W3CDTF">2011-04-04T22:21:59Z</dcterms:created>
  <dcterms:modified xsi:type="dcterms:W3CDTF">2011-04-12T03:41:49Z</dcterms:modified>
</cp:coreProperties>
</file>